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21" r:id="rId42"/>
    <p:sldId id="322" r:id="rId43"/>
    <p:sldId id="324" r:id="rId44"/>
    <p:sldId id="335"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2" d="100"/>
          <a:sy n="72" d="100"/>
        </p:scale>
        <p:origin x="37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2/13/2023</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dirty="0"/>
          </a:p>
        </p:txBody>
      </p:sp>
    </p:spTree>
    <p:extLst>
      <p:ext uri="{BB962C8B-B14F-4D97-AF65-F5344CB8AC3E}">
        <p14:creationId xmlns:p14="http://schemas.microsoft.com/office/powerpoint/2010/main" val="1664468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dirty="0"/>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dirty="0"/>
          </a:p>
        </p:txBody>
      </p:sp>
    </p:spTree>
    <p:extLst>
      <p:ext uri="{BB962C8B-B14F-4D97-AF65-F5344CB8AC3E}">
        <p14:creationId xmlns:p14="http://schemas.microsoft.com/office/powerpoint/2010/main" val="1329644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abioFerri2907/IBMDataScience/blob/master/Curso10-Applied%20Data%20Science%20Capstone/Week1/Lab1-DataCollecting-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abioFerri2907/IBMDataScience/blob/master/Curso10-Applied%20Data%20Science%20Capstone/Week1/Lab_DataWrangling_FF.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abioFerri2907/IBMDataScience/blob/master/Curso10-Applied%20Data%20Science%20Capstone/Week2/Lab-FF-EDAwithData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abioFerri2907/IBMDataScience/blob/master/Curso10-Applied%20Data%20Science%20Capstone/Week2/Lab-FF-EDAwithData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abioFerri2907/IBMDataScience/blob/master/Curso10-Applied%20Data%20Science%20Capstone/Week3/Lab3_Dashboards_FF_feito.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abioFerri2907/IBMDataScience/blob/master/Curso10-Applied%20Data%20Science%20Capstone/Week3/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FabioFerri2907/IBMDataScience/blob/master/Curso10-Applied%20Data%20Science%20Capstone/Week4/SpaceX_Machine%20Learning%20Prediction_Part_5_FF_Lab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abioFerri2907/IBMDataScience/blob/master/Curso10-Applied%20Data%20Science%20Capstone/Week1/Lab1-DataCollecting-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 Fabio Ferri</a:t>
            </a:r>
          </a:p>
          <a:p>
            <a:r>
              <a:rPr lang="en-US" baseline="30000" dirty="0">
                <a:solidFill>
                  <a:schemeClr val="bg2"/>
                </a:solidFill>
                <a:latin typeface="Abadi" panose="020B0604020104020204" pitchFamily="34" charset="0"/>
                <a:ea typeface="SF Pro" pitchFamily="2" charset="0"/>
                <a:cs typeface="SF Pro" pitchFamily="2" charset="0"/>
              </a:rPr>
              <a:t>  </a:t>
            </a:r>
            <a:r>
              <a:rPr lang="en-US" dirty="0">
                <a:solidFill>
                  <a:schemeClr val="bg2"/>
                </a:solidFill>
                <a:latin typeface="Abadi" panose="020B0604020104020204" pitchFamily="34" charset="0"/>
                <a:ea typeface="SF Pro" pitchFamily="2" charset="0"/>
                <a:cs typeface="SF Pro" pitchFamily="2" charset="0"/>
              </a:rPr>
              <a:t>February 2023</a:t>
            </a:r>
          </a:p>
          <a:p>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064259" cy="4527062"/>
          </a:xfrm>
          <a:prstGeom prst="rect">
            <a:avLst/>
          </a:prstGeom>
        </p:spPr>
        <p:txBody>
          <a:bodyPr lIns="91440" tIns="45720" rIns="91440" bIns="45720" anchor="t">
            <a:noAutofit/>
          </a:bodyPr>
          <a:lstStyle/>
          <a:p>
            <a:pPr>
              <a:lnSpc>
                <a:spcPct val="100000"/>
              </a:lnSpc>
              <a:spcBef>
                <a:spcPts val="1400"/>
              </a:spcBef>
            </a:pPr>
            <a:r>
              <a:rPr lang="en-US" sz="1900" dirty="0">
                <a:solidFill>
                  <a:schemeClr val="accent3">
                    <a:lumMod val="25000"/>
                  </a:schemeClr>
                </a:solidFill>
                <a:latin typeface="Abadi"/>
              </a:rPr>
              <a:t>Web Scracping Data Collection to add more complement labels features. </a:t>
            </a:r>
          </a:p>
          <a:p>
            <a:pPr>
              <a:lnSpc>
                <a:spcPct val="100000"/>
              </a:lnSpc>
              <a:spcBef>
                <a:spcPts val="1400"/>
              </a:spcBef>
            </a:pPr>
            <a:endParaRPr lang="en-US" sz="1900" dirty="0">
              <a:solidFill>
                <a:schemeClr val="accent3">
                  <a:lumMod val="25000"/>
                </a:schemeClr>
              </a:solidFill>
              <a:latin typeface="Abadi" panose="020B0604020104020204" pitchFamily="34" charset="0"/>
            </a:endParaRPr>
          </a:p>
          <a:p>
            <a:pPr>
              <a:lnSpc>
                <a:spcPct val="100000"/>
              </a:lnSpc>
              <a:spcBef>
                <a:spcPts val="1400"/>
              </a:spcBef>
            </a:pPr>
            <a:r>
              <a:rPr lang="en-US" sz="1900" dirty="0">
                <a:solidFill>
                  <a:schemeClr val="accent3">
                    <a:lumMod val="25000"/>
                  </a:schemeClr>
                </a:solidFill>
                <a:latin typeface="Abadi" panose="020B0604020104020204" pitchFamily="34" charset="0"/>
              </a:rPr>
              <a:t>GitHub URL of the completed web scraping notebook: </a:t>
            </a:r>
            <a:r>
              <a:rPr lang="en-US" sz="1600" dirty="0">
                <a:solidFill>
                  <a:schemeClr val="accent3">
                    <a:lumMod val="25000"/>
                  </a:schemeClr>
                </a:solidFill>
                <a:latin typeface="Abadi" panose="020B0604020104020204" pitchFamily="34" charset="0"/>
                <a:hlinkClick r:id="rId3"/>
              </a:rPr>
              <a:t>https://github.com/FabioFerri2907/IBMDataScience/blob/master/Curso10-Applied%20Data%20Science%20Capstone/Week1/Lab1-DataCollecting-API.ipynb</a:t>
            </a: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12" name="Retângulo: Cantos Arredondados 11">
            <a:extLst>
              <a:ext uri="{FF2B5EF4-FFF2-40B4-BE49-F238E27FC236}">
                <a16:creationId xmlns:a16="http://schemas.microsoft.com/office/drawing/2014/main" id="{1444AE52-B566-3E03-DA74-031A5FBA3D99}"/>
              </a:ext>
            </a:extLst>
          </p:cNvPr>
          <p:cNvSpPr/>
          <p:nvPr/>
        </p:nvSpPr>
        <p:spPr>
          <a:xfrm>
            <a:off x="6629192" y="1945759"/>
            <a:ext cx="4023140" cy="9356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Request the Falcon9 Launch Wiki page from its URL</a:t>
            </a:r>
          </a:p>
          <a:p>
            <a:pPr algn="ctr"/>
            <a:endParaRPr lang="pt-BR" dirty="0"/>
          </a:p>
        </p:txBody>
      </p:sp>
      <p:sp>
        <p:nvSpPr>
          <p:cNvPr id="13" name="Retângulo: Cantos Arredondados 12">
            <a:extLst>
              <a:ext uri="{FF2B5EF4-FFF2-40B4-BE49-F238E27FC236}">
                <a16:creationId xmlns:a16="http://schemas.microsoft.com/office/drawing/2014/main" id="{376DFFD6-F1D1-5C7C-928C-ACDA148A8209}"/>
              </a:ext>
            </a:extLst>
          </p:cNvPr>
          <p:cNvSpPr/>
          <p:nvPr/>
        </p:nvSpPr>
        <p:spPr>
          <a:xfrm>
            <a:off x="6629192" y="3257108"/>
            <a:ext cx="4023140" cy="9356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Extract all column/variable names from the HTML table header</a:t>
            </a:r>
          </a:p>
          <a:p>
            <a:pPr algn="ctr"/>
            <a:endParaRPr lang="pt-BR" dirty="0"/>
          </a:p>
        </p:txBody>
      </p:sp>
      <p:sp>
        <p:nvSpPr>
          <p:cNvPr id="14" name="Retângulo: Cantos Arredondados 13">
            <a:extLst>
              <a:ext uri="{FF2B5EF4-FFF2-40B4-BE49-F238E27FC236}">
                <a16:creationId xmlns:a16="http://schemas.microsoft.com/office/drawing/2014/main" id="{DA40E2AB-8F42-8246-1927-D8F4B483DC1B}"/>
              </a:ext>
            </a:extLst>
          </p:cNvPr>
          <p:cNvSpPr/>
          <p:nvPr/>
        </p:nvSpPr>
        <p:spPr>
          <a:xfrm>
            <a:off x="6683354" y="4568457"/>
            <a:ext cx="4023140" cy="9356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Create a data frame by parsing the launch HTML tables</a:t>
            </a:r>
          </a:p>
          <a:p>
            <a:pPr algn="ctr"/>
            <a:endParaRPr lang="en-US" dirty="0"/>
          </a:p>
          <a:p>
            <a:pPr algn="ctr"/>
            <a:endParaRPr lang="pt-BR" dirty="0"/>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lvl="1">
              <a:lnSpc>
                <a:spcPct val="120000"/>
              </a:lnSpc>
              <a:spcBef>
                <a:spcPts val="1400"/>
              </a:spcBef>
            </a:pPr>
            <a:r>
              <a:rPr lang="en-US" sz="1900" dirty="0">
                <a:latin typeface="Abadi" panose="020B0604020104020204" pitchFamily="34" charset="0"/>
              </a:rPr>
              <a:t>Normalization Data and Format</a:t>
            </a:r>
          </a:p>
          <a:p>
            <a:pPr lvl="1">
              <a:lnSpc>
                <a:spcPct val="120000"/>
              </a:lnSpc>
              <a:spcBef>
                <a:spcPts val="1400"/>
              </a:spcBef>
            </a:pPr>
            <a:r>
              <a:rPr lang="en-US" sz="1900" dirty="0">
                <a:latin typeface="Abadi" panose="020B0604020104020204" pitchFamily="34" charset="0"/>
              </a:rPr>
              <a:t>Missing null values , replace by mean value labels.</a:t>
            </a:r>
          </a:p>
          <a:p>
            <a:pPr lvl="1">
              <a:lnSpc>
                <a:spcPct val="120000"/>
              </a:lnSpc>
              <a:spcBef>
                <a:spcPts val="1400"/>
              </a:spcBef>
            </a:pPr>
            <a:r>
              <a:rPr lang="en-US" sz="1900" dirty="0">
                <a:latin typeface="Abadi" panose="020B0604020104020204" pitchFamily="34" charset="0"/>
              </a:rPr>
              <a:t>Transform Labels to Outcome Labels to Success or Fail , land, payload mass, orbit, e.g )</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URL: </a:t>
            </a:r>
            <a:endParaRPr lang="en-US" sz="8800" dirty="0">
              <a:solidFill>
                <a:schemeClr val="accent3">
                  <a:lumMod val="25000"/>
                </a:schemeClr>
              </a:solidFill>
              <a:latin typeface="Abadi"/>
            </a:endParaRPr>
          </a:p>
          <a:p>
            <a:pPr lvl="1"/>
            <a:r>
              <a:rPr lang="en-US" sz="1800" dirty="0">
                <a:solidFill>
                  <a:schemeClr val="accent3">
                    <a:lumMod val="25000"/>
                  </a:schemeClr>
                </a:solidFill>
                <a:latin typeface="Abadi" panose="020B0604020104020204" pitchFamily="34" charset="0"/>
                <a:hlinkClick r:id="rId3"/>
              </a:rPr>
              <a:t>https://github.com/FabioFerri2907/IBMDataScience/blob/master/Curso10-Applied%20Data%20Science%20Capstone/Week1/Lab_DataWrangling_FF.ipynb</a:t>
            </a:r>
            <a:endParaRPr lang="en-US" sz="1800" dirty="0">
              <a:solidFill>
                <a:schemeClr val="accent3">
                  <a:lumMod val="25000"/>
                </a:schemeClr>
              </a:solidFill>
              <a:latin typeface="Abadi" panose="020B0604020104020204" pitchFamily="34" charset="0"/>
            </a:endParaRPr>
          </a:p>
          <a:p>
            <a:pPr lvl="1"/>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b="0" i="0" dirty="0">
                <a:effectLst/>
                <a:latin typeface="Abadi" panose="020B0604020104020204" pitchFamily="34" charset="0"/>
              </a:rPr>
              <a:t> Exploratory Data Analysis and Feature Engineering have got: </a:t>
            </a:r>
          </a:p>
          <a:p>
            <a:pPr lvl="1">
              <a:lnSpc>
                <a:spcPct val="100000"/>
              </a:lnSpc>
              <a:spcBef>
                <a:spcPts val="1400"/>
              </a:spcBef>
            </a:pPr>
            <a:r>
              <a:rPr lang="en-US" sz="1900" dirty="0">
                <a:solidFill>
                  <a:schemeClr val="bg2">
                    <a:lumMod val="50000"/>
                  </a:schemeClr>
                </a:solidFill>
                <a:latin typeface="Abadi"/>
              </a:rPr>
              <a:t>LEO orbit the Success appears related to the number of flights.</a:t>
            </a:r>
          </a:p>
          <a:p>
            <a:pPr lvl="1">
              <a:lnSpc>
                <a:spcPct val="100000"/>
              </a:lnSpc>
              <a:spcBef>
                <a:spcPts val="1400"/>
              </a:spcBef>
            </a:pPr>
            <a:r>
              <a:rPr lang="en-US" sz="1900" dirty="0">
                <a:solidFill>
                  <a:schemeClr val="bg2">
                    <a:lumMod val="50000"/>
                  </a:schemeClr>
                </a:solidFill>
                <a:latin typeface="Abadi"/>
              </a:rPr>
              <a:t>Success rate since 2013 kept increasing till 2020.</a:t>
            </a:r>
          </a:p>
          <a:p>
            <a:pPr lvl="1">
              <a:lnSpc>
                <a:spcPct val="100000"/>
              </a:lnSpc>
              <a:spcBef>
                <a:spcPts val="1400"/>
              </a:spcBef>
            </a:pPr>
            <a:r>
              <a:rPr lang="en-US" sz="1900" dirty="0">
                <a:solidFill>
                  <a:schemeClr val="bg2">
                    <a:lumMod val="50000"/>
                  </a:schemeClr>
                </a:solidFill>
                <a:latin typeface="Abadi"/>
              </a:rPr>
              <a:t>With heavy payloads the successful landing or positive landing rate are more for Polar,LEO and ISS.</a:t>
            </a:r>
          </a:p>
          <a:p>
            <a:pPr lvl="1">
              <a:lnSpc>
                <a:spcPct val="100000"/>
              </a:lnSpc>
              <a:spcBef>
                <a:spcPts val="1400"/>
              </a:spcBef>
            </a:pPr>
            <a:r>
              <a:rPr lang="en-US" sz="1900" dirty="0">
                <a:solidFill>
                  <a:schemeClr val="bg2">
                    <a:lumMod val="50000"/>
                  </a:schemeClr>
                </a:solidFill>
                <a:latin typeface="Abadi"/>
              </a:rPr>
              <a:t>Payload mass have been increased since begin flights from aproxly &lt; 2000 KG to today above 16.000 kg. </a:t>
            </a:r>
          </a:p>
          <a:p>
            <a:pPr lvl="1">
              <a:lnSpc>
                <a:spcPct val="100000"/>
              </a:lnSpc>
              <a:spcBef>
                <a:spcPts val="1400"/>
              </a:spcBef>
            </a:pPr>
            <a:r>
              <a:rPr lang="en-US" sz="1900" dirty="0">
                <a:solidFill>
                  <a:schemeClr val="bg2">
                    <a:lumMod val="50000"/>
                  </a:schemeClr>
                </a:solidFill>
                <a:latin typeface="Abadi"/>
              </a:rPr>
              <a:t>CCAFS LC-40, has a success rate of 60 %, while KSC LC-39A and VAFB SLC 4E has a success rate of 77%.</a:t>
            </a:r>
          </a:p>
          <a:p>
            <a:r>
              <a:rPr lang="en-US" sz="1900" dirty="0">
                <a:solidFill>
                  <a:schemeClr val="accent3">
                    <a:lumMod val="25000"/>
                  </a:schemeClr>
                </a:solidFill>
                <a:latin typeface="Abadi" panose="020B0604020104020204" pitchFamily="34" charset="0"/>
              </a:rPr>
              <a:t>GitHub URL:  </a:t>
            </a:r>
            <a:r>
              <a:rPr lang="en-US" sz="1100" dirty="0">
                <a:solidFill>
                  <a:schemeClr val="accent3">
                    <a:lumMod val="25000"/>
                  </a:schemeClr>
                </a:solidFill>
                <a:latin typeface="Abadi" panose="020B0604020104020204" pitchFamily="34" charset="0"/>
                <a:hlinkClick r:id="rId3"/>
              </a:rPr>
              <a:t>https://github.com/FabioFerri2907/IBMDataScience/blob/master/Curso10-Applied%20Data%20Science%20Capstone/Week2/Lab-FF-EDAwithDataVisualization.ipynb</a:t>
            </a:r>
            <a:endParaRPr lang="en-US" sz="1100" dirty="0">
              <a:solidFill>
                <a:schemeClr val="accent3">
                  <a:lumMod val="25000"/>
                </a:schemeClr>
              </a:solidFill>
              <a:latin typeface="Abadi" panose="020B0604020104020204" pitchFamily="34" charset="0"/>
            </a:endParaRPr>
          </a:p>
          <a:p>
            <a:endParaRPr lang="en-US" sz="9600" dirty="0">
              <a:solidFill>
                <a:schemeClr val="accent3">
                  <a:lumMod val="25000"/>
                </a:schemeClr>
              </a:solidFill>
              <a:latin typeface="Abadi"/>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GB" sz="2200" dirty="0"/>
              <a:t>Compare Scatterplots using :</a:t>
            </a:r>
          </a:p>
          <a:p>
            <a:pPr lvl="1">
              <a:lnSpc>
                <a:spcPct val="100000"/>
              </a:lnSpc>
              <a:spcBef>
                <a:spcPts val="1400"/>
              </a:spcBef>
            </a:pPr>
            <a:r>
              <a:rPr lang="en-GB" sz="1900" dirty="0"/>
              <a:t>Payload Mass X Flight Number</a:t>
            </a:r>
          </a:p>
          <a:p>
            <a:pPr lvl="1">
              <a:lnSpc>
                <a:spcPct val="100000"/>
              </a:lnSpc>
              <a:spcBef>
                <a:spcPts val="1400"/>
              </a:spcBef>
            </a:pPr>
            <a:r>
              <a:rPr lang="en-GB" sz="1900" dirty="0"/>
              <a:t>Launch Site X Flight Number </a:t>
            </a:r>
          </a:p>
          <a:p>
            <a:pPr lvl="1">
              <a:lnSpc>
                <a:spcPct val="100000"/>
              </a:lnSpc>
              <a:spcBef>
                <a:spcPts val="1400"/>
              </a:spcBef>
            </a:pPr>
            <a:r>
              <a:rPr lang="en-GB" sz="1900" dirty="0"/>
              <a:t>Launch Site X Payload Mass </a:t>
            </a:r>
          </a:p>
          <a:p>
            <a:pPr lvl="1">
              <a:lnSpc>
                <a:spcPct val="100000"/>
              </a:lnSpc>
              <a:spcBef>
                <a:spcPts val="1400"/>
              </a:spcBef>
            </a:pPr>
            <a:r>
              <a:rPr lang="en-GB" sz="1900" dirty="0"/>
              <a:t>Orbit and Flight Number</a:t>
            </a:r>
          </a:p>
          <a:p>
            <a:pPr lvl="1">
              <a:lnSpc>
                <a:spcPct val="100000"/>
              </a:lnSpc>
              <a:spcBef>
                <a:spcPts val="1400"/>
              </a:spcBef>
            </a:pPr>
            <a:r>
              <a:rPr lang="en-GB" sz="1900" dirty="0"/>
              <a:t>Payload and Orbit</a:t>
            </a:r>
          </a:p>
          <a:p>
            <a:pPr>
              <a:lnSpc>
                <a:spcPct val="100000"/>
              </a:lnSpc>
              <a:spcBef>
                <a:spcPts val="1400"/>
              </a:spcBef>
            </a:pPr>
            <a:r>
              <a:rPr lang="en-US" sz="1900" dirty="0">
                <a:solidFill>
                  <a:schemeClr val="accent3">
                    <a:lumMod val="25000"/>
                  </a:schemeClr>
                </a:solidFill>
                <a:latin typeface="Abadi" panose="020B0604020104020204" pitchFamily="34" charset="0"/>
              </a:rPr>
              <a:t>GitHub URL: </a:t>
            </a:r>
            <a:r>
              <a:rPr lang="en-US" sz="1900" dirty="0">
                <a:solidFill>
                  <a:schemeClr val="accent3">
                    <a:lumMod val="25000"/>
                  </a:schemeClr>
                </a:solidFill>
                <a:latin typeface="Abadi" panose="020B0604020104020204" pitchFamily="34" charset="0"/>
                <a:hlinkClick r:id="rId3"/>
              </a:rPr>
              <a:t>https://github.com/FabioFerri2907/IBMDataScience/blob/master/Curso10-Applied%20Data%20Science%20Capstone/Week2/Lab-FF-EDAwithDataVisualization.ipynb</a:t>
            </a:r>
            <a:endParaRPr lang="en-US" sz="19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Imagem 5">
            <a:extLst>
              <a:ext uri="{FF2B5EF4-FFF2-40B4-BE49-F238E27FC236}">
                <a16:creationId xmlns:a16="http://schemas.microsoft.com/office/drawing/2014/main" id="{38F1A7DD-C961-95E2-CB3D-F40F56ECF8B6}"/>
              </a:ext>
            </a:extLst>
          </p:cNvPr>
          <p:cNvPicPr>
            <a:picLocks noChangeAspect="1"/>
          </p:cNvPicPr>
          <p:nvPr/>
        </p:nvPicPr>
        <p:blipFill>
          <a:blip r:embed="rId4"/>
          <a:stretch>
            <a:fillRect/>
          </a:stretch>
        </p:blipFill>
        <p:spPr>
          <a:xfrm>
            <a:off x="4944140" y="2298493"/>
            <a:ext cx="5901069" cy="2284139"/>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Launch Sites were marked with circle</a:t>
            </a:r>
          </a:p>
          <a:p>
            <a:pPr>
              <a:lnSpc>
                <a:spcPct val="100000"/>
              </a:lnSpc>
              <a:spcBef>
                <a:spcPts val="1400"/>
              </a:spcBef>
            </a:pPr>
            <a:r>
              <a:rPr lang="en-US" sz="2200" dirty="0">
                <a:solidFill>
                  <a:schemeClr val="accent3">
                    <a:lumMod val="25000"/>
                  </a:schemeClr>
                </a:solidFill>
                <a:latin typeface="Abadi" panose="020B0604020104020204" pitchFamily="34" charset="0"/>
              </a:rPr>
              <a:t>Mark the success/failed launches for each site on the map</a:t>
            </a:r>
          </a:p>
          <a:p>
            <a:pPr>
              <a:lnSpc>
                <a:spcPct val="100000"/>
              </a:lnSpc>
              <a:spcBef>
                <a:spcPts val="1400"/>
              </a:spcBef>
            </a:pPr>
            <a:r>
              <a:rPr lang="en-US" sz="2200" dirty="0">
                <a:solidFill>
                  <a:schemeClr val="accent3">
                    <a:lumMod val="25000"/>
                  </a:schemeClr>
                </a:solidFill>
                <a:latin typeface="Abadi" panose="020B0604020104020204" pitchFamily="34" charset="0"/>
              </a:rPr>
              <a:t>Calculate the distances between a launch site to its proximities</a:t>
            </a:r>
          </a:p>
          <a:p>
            <a:pPr>
              <a:lnSpc>
                <a:spcPct val="100000"/>
              </a:lnSpc>
              <a:spcBef>
                <a:spcPts val="1400"/>
              </a:spcBef>
            </a:pPr>
            <a:endParaRPr lang="en-US" sz="1900" dirty="0">
              <a:solidFill>
                <a:schemeClr val="accent3">
                  <a:lumMod val="25000"/>
                </a:schemeClr>
              </a:solidFill>
              <a:latin typeface="Abadi" panose="020B0604020104020204" pitchFamily="34" charset="0"/>
            </a:endParaRPr>
          </a:p>
          <a:p>
            <a:pPr>
              <a:lnSpc>
                <a:spcPct val="100000"/>
              </a:lnSpc>
              <a:spcBef>
                <a:spcPts val="1400"/>
              </a:spcBef>
            </a:pPr>
            <a:endParaRPr lang="en-US" sz="1900" dirty="0">
              <a:solidFill>
                <a:schemeClr val="accent3">
                  <a:lumMod val="25000"/>
                </a:schemeClr>
              </a:solidFill>
              <a:latin typeface="Abadi" panose="020B0604020104020204" pitchFamily="34" charset="0"/>
            </a:endParaRPr>
          </a:p>
          <a:p>
            <a:pPr>
              <a:lnSpc>
                <a:spcPct val="100000"/>
              </a:lnSpc>
              <a:spcBef>
                <a:spcPts val="1400"/>
              </a:spcBef>
            </a:pPr>
            <a:r>
              <a:rPr lang="en-US" sz="1900" dirty="0">
                <a:solidFill>
                  <a:schemeClr val="accent3">
                    <a:lumMod val="25000"/>
                  </a:schemeClr>
                </a:solidFill>
                <a:latin typeface="Abadi" panose="020B0604020104020204" pitchFamily="34" charset="0"/>
              </a:rPr>
              <a:t>GitHub URL: </a:t>
            </a:r>
            <a:r>
              <a:rPr lang="en-US" sz="1900" dirty="0">
                <a:solidFill>
                  <a:schemeClr val="accent3">
                    <a:lumMod val="25000"/>
                  </a:schemeClr>
                </a:solidFill>
                <a:latin typeface="Abadi" panose="020B0604020104020204" pitchFamily="34" charset="0"/>
                <a:hlinkClick r:id="rId3"/>
              </a:rPr>
              <a:t>https://github.com/FabioFerri2907/IBMDataScience/blob/master/Curso10-Applied%20Data%20Science%20Capstone/Week3/Lab3_Dashboards_FF_feito.ipynb</a:t>
            </a:r>
            <a:endParaRPr lang="en-US" sz="19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1900" dirty="0">
                <a:solidFill>
                  <a:schemeClr val="accent3">
                    <a:lumMod val="25000"/>
                  </a:schemeClr>
                </a:solidFill>
                <a:latin typeface="Abadi" panose="020B0604020104020204" pitchFamily="34" charset="0"/>
              </a:rPr>
              <a:t>It have been added and Dropdown for all </a:t>
            </a:r>
            <a:r>
              <a:rPr lang="en-US" sz="1900" dirty="0" err="1">
                <a:solidFill>
                  <a:schemeClr val="accent3">
                    <a:lumMod val="25000"/>
                  </a:schemeClr>
                </a:solidFill>
                <a:latin typeface="Abadi" panose="020B0604020104020204" pitchFamily="34" charset="0"/>
              </a:rPr>
              <a:t>Lauch</a:t>
            </a:r>
            <a:r>
              <a:rPr lang="en-US" sz="1900" dirty="0">
                <a:solidFill>
                  <a:schemeClr val="accent3">
                    <a:lumMod val="25000"/>
                  </a:schemeClr>
                </a:solidFill>
                <a:latin typeface="Abadi" panose="020B0604020104020204" pitchFamily="34" charset="0"/>
              </a:rPr>
              <a:t> sites.</a:t>
            </a:r>
          </a:p>
          <a:p>
            <a:pPr>
              <a:lnSpc>
                <a:spcPct val="100000"/>
              </a:lnSpc>
              <a:spcBef>
                <a:spcPts val="1400"/>
              </a:spcBef>
            </a:pPr>
            <a:r>
              <a:rPr lang="en-US" sz="1900" dirty="0">
                <a:solidFill>
                  <a:schemeClr val="accent3">
                    <a:lumMod val="25000"/>
                  </a:schemeClr>
                </a:solidFill>
                <a:latin typeface="Abadi" panose="020B0604020104020204" pitchFamily="34" charset="0"/>
              </a:rPr>
              <a:t>A pie chart to show the total successful launches count for all sites.</a:t>
            </a:r>
          </a:p>
          <a:p>
            <a:pPr>
              <a:lnSpc>
                <a:spcPct val="100000"/>
              </a:lnSpc>
              <a:spcBef>
                <a:spcPts val="1400"/>
              </a:spcBef>
            </a:pPr>
            <a:r>
              <a:rPr lang="en-US" sz="19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endParaRPr lang="en-US" sz="1900" dirty="0">
              <a:solidFill>
                <a:schemeClr val="accent3">
                  <a:lumMod val="25000"/>
                </a:schemeClr>
              </a:solidFill>
              <a:latin typeface="Abadi" panose="020B0604020104020204" pitchFamily="34" charset="0"/>
            </a:endParaRPr>
          </a:p>
          <a:p>
            <a:pPr>
              <a:lnSpc>
                <a:spcPct val="100000"/>
              </a:lnSpc>
              <a:spcBef>
                <a:spcPts val="1400"/>
              </a:spcBef>
            </a:pPr>
            <a:r>
              <a:rPr lang="en-US" sz="1900" dirty="0">
                <a:solidFill>
                  <a:schemeClr val="accent3">
                    <a:lumMod val="25000"/>
                  </a:schemeClr>
                </a:solidFill>
                <a:latin typeface="Abadi" panose="020B0604020104020204" pitchFamily="34" charset="0"/>
              </a:rPr>
              <a:t>GitHub URL:  </a:t>
            </a:r>
            <a:r>
              <a:rPr lang="en-US" sz="1900" dirty="0">
                <a:solidFill>
                  <a:schemeClr val="accent3">
                    <a:lumMod val="25000"/>
                  </a:schemeClr>
                </a:solidFill>
                <a:latin typeface="Abadi" panose="020B0604020104020204" pitchFamily="34" charset="0"/>
                <a:hlinkClick r:id="rId3"/>
              </a:rPr>
              <a:t>https://github.com/FabioFerri2907/IBMDataScience/blob/master/Curso10-Applied%20Data%20Science%20Capstone/Week3/spacex_dash_app.py</a:t>
            </a:r>
            <a:endParaRPr lang="en-US" sz="19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4642"/>
            <a:ext cx="9745589" cy="5284381"/>
          </a:xfrm>
          <a:prstGeom prst="rect">
            <a:avLst/>
          </a:prstGeom>
        </p:spPr>
        <p:txBody>
          <a:bodyPr>
            <a:normAutofit lnSpcReduction="10000"/>
          </a:bodyPr>
          <a:lstStyle/>
          <a:p>
            <a:pPr>
              <a:lnSpc>
                <a:spcPct val="100000"/>
              </a:lnSpc>
              <a:spcBef>
                <a:spcPts val="1400"/>
              </a:spcBef>
            </a:pPr>
            <a:r>
              <a:rPr lang="en-US" sz="1900" dirty="0">
                <a:solidFill>
                  <a:schemeClr val="accent3">
                    <a:lumMod val="25000"/>
                  </a:schemeClr>
                </a:solidFill>
                <a:latin typeface="Abadi" panose="020B0604020104020204" pitchFamily="34" charset="0"/>
              </a:rPr>
              <a:t>Load DataSet into DataFrame Pandas e Numpy array. </a:t>
            </a:r>
          </a:p>
          <a:p>
            <a:pPr>
              <a:lnSpc>
                <a:spcPct val="100000"/>
              </a:lnSpc>
              <a:spcBef>
                <a:spcPts val="1400"/>
              </a:spcBef>
            </a:pPr>
            <a:r>
              <a:rPr lang="pt-BR" sz="1900" dirty="0">
                <a:solidFill>
                  <a:schemeClr val="accent3">
                    <a:lumMod val="25000"/>
                  </a:schemeClr>
                </a:solidFill>
                <a:latin typeface="Abadi" panose="020B0604020104020204" pitchFamily="34" charset="0"/>
              </a:rPr>
              <a:t>Standarlize the data X </a:t>
            </a:r>
            <a:r>
              <a:rPr lang="en-AE" sz="1900" dirty="0">
                <a:solidFill>
                  <a:schemeClr val="accent3">
                    <a:lumMod val="25000"/>
                  </a:schemeClr>
                </a:solidFill>
                <a:latin typeface="Abadi" panose="020B0604020104020204" pitchFamily="34" charset="0"/>
              </a:rPr>
              <a:t>variables</a:t>
            </a:r>
            <a:r>
              <a:rPr lang="pt-BR" sz="1900" dirty="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a:p>
            <a:pPr>
              <a:lnSpc>
                <a:spcPct val="100000"/>
              </a:lnSpc>
              <a:spcBef>
                <a:spcPts val="1400"/>
              </a:spcBef>
            </a:pPr>
            <a:r>
              <a:rPr lang="en-US" sz="1900" dirty="0">
                <a:solidFill>
                  <a:schemeClr val="accent3">
                    <a:lumMod val="25000"/>
                  </a:schemeClr>
                </a:solidFill>
                <a:latin typeface="Abadi" panose="020B0604020104020204" pitchFamily="34" charset="0"/>
              </a:rPr>
              <a:t>Set train and set tests 80% to Train/20 % to Test. </a:t>
            </a:r>
          </a:p>
          <a:p>
            <a:pPr>
              <a:lnSpc>
                <a:spcPct val="100000"/>
              </a:lnSpc>
              <a:spcBef>
                <a:spcPts val="1400"/>
              </a:spcBef>
            </a:pPr>
            <a:r>
              <a:rPr lang="en-US" sz="1900" dirty="0">
                <a:solidFill>
                  <a:schemeClr val="accent3">
                    <a:lumMod val="25000"/>
                  </a:schemeClr>
                </a:solidFill>
                <a:latin typeface="Abadi" panose="020B0604020104020204" pitchFamily="34" charset="0"/>
              </a:rPr>
              <a:t>Create a four Machine Learnings methods:</a:t>
            </a:r>
          </a:p>
          <a:p>
            <a:pPr marL="457200" lvl="1" indent="0">
              <a:lnSpc>
                <a:spcPct val="100000"/>
              </a:lnSpc>
              <a:spcBef>
                <a:spcPts val="1400"/>
              </a:spcBef>
              <a:buNone/>
            </a:pPr>
            <a:r>
              <a:rPr lang="en-US" sz="1100" dirty="0">
                <a:solidFill>
                  <a:schemeClr val="accent3">
                    <a:lumMod val="25000"/>
                  </a:schemeClr>
                </a:solidFill>
                <a:latin typeface="Abadi" panose="020B0604020104020204" pitchFamily="34" charset="0"/>
              </a:rPr>
              <a:t>Logistics Regression</a:t>
            </a:r>
          </a:p>
          <a:p>
            <a:pPr marL="457200" lvl="1" indent="0">
              <a:lnSpc>
                <a:spcPct val="100000"/>
              </a:lnSpc>
              <a:spcBef>
                <a:spcPts val="1400"/>
              </a:spcBef>
              <a:buNone/>
            </a:pPr>
            <a:r>
              <a:rPr lang="en-US" sz="1100" dirty="0">
                <a:solidFill>
                  <a:schemeClr val="accent3">
                    <a:lumMod val="25000"/>
                  </a:schemeClr>
                </a:solidFill>
                <a:latin typeface="Abadi" panose="020B0604020104020204" pitchFamily="34" charset="0"/>
              </a:rPr>
              <a:t>Support Vector Machine</a:t>
            </a:r>
          </a:p>
          <a:p>
            <a:pPr marL="457200" lvl="1" indent="0">
              <a:lnSpc>
                <a:spcPct val="100000"/>
              </a:lnSpc>
              <a:spcBef>
                <a:spcPts val="1400"/>
              </a:spcBef>
              <a:buNone/>
            </a:pPr>
            <a:r>
              <a:rPr lang="en-US" sz="1100" dirty="0">
                <a:solidFill>
                  <a:schemeClr val="accent3">
                    <a:lumMod val="25000"/>
                  </a:schemeClr>
                </a:solidFill>
                <a:latin typeface="Abadi" panose="020B0604020104020204" pitchFamily="34" charset="0"/>
              </a:rPr>
              <a:t>Decision tree</a:t>
            </a:r>
          </a:p>
          <a:p>
            <a:pPr marL="457200" lvl="1" indent="0">
              <a:lnSpc>
                <a:spcPct val="100000"/>
              </a:lnSpc>
              <a:spcBef>
                <a:spcPts val="1400"/>
              </a:spcBef>
              <a:buNone/>
            </a:pPr>
            <a:r>
              <a:rPr lang="en-US" sz="1100" dirty="0">
                <a:solidFill>
                  <a:schemeClr val="accent3">
                    <a:lumMod val="25000"/>
                  </a:schemeClr>
                </a:solidFill>
                <a:latin typeface="Abadi" panose="020B0604020104020204" pitchFamily="34" charset="0"/>
              </a:rPr>
              <a:t>KNN neighbors</a:t>
            </a:r>
          </a:p>
          <a:p>
            <a:pPr marL="457200" lvl="1" indent="0">
              <a:lnSpc>
                <a:spcPct val="100000"/>
              </a:lnSpc>
              <a:spcBef>
                <a:spcPts val="1400"/>
              </a:spcBef>
              <a:buNone/>
            </a:pPr>
            <a:r>
              <a:rPr lang="en-US" sz="1000" i="0" dirty="0">
                <a:effectLst/>
                <a:latin typeface="Abadi" panose="020B0604020104020204" pitchFamily="34" charset="0"/>
              </a:rPr>
              <a:t>Find the method performs best</a:t>
            </a:r>
            <a:r>
              <a:rPr lang="en-US" sz="1000" b="1" dirty="0">
                <a:solidFill>
                  <a:schemeClr val="accent3">
                    <a:lumMod val="25000"/>
                  </a:schemeClr>
                </a:solidFill>
                <a:latin typeface="-apple-system"/>
              </a:rPr>
              <a:t>	</a:t>
            </a:r>
            <a:endParaRPr lang="en-US" sz="1100" b="1" dirty="0">
              <a:solidFill>
                <a:schemeClr val="accent3">
                  <a:lumMod val="25000"/>
                </a:schemeClr>
              </a:solidFill>
              <a:latin typeface="Abadi" panose="020B0604020104020204" pitchFamily="34" charset="0"/>
            </a:endParaRPr>
          </a:p>
          <a:p>
            <a:pPr>
              <a:lnSpc>
                <a:spcPct val="100000"/>
              </a:lnSpc>
              <a:spcBef>
                <a:spcPts val="1400"/>
              </a:spcBef>
            </a:pPr>
            <a:r>
              <a:rPr lang="en-US" sz="1900" dirty="0">
                <a:solidFill>
                  <a:schemeClr val="accent3">
                    <a:lumMod val="25000"/>
                  </a:schemeClr>
                </a:solidFill>
                <a:latin typeface="Abadi" panose="020B0604020104020204" pitchFamily="34" charset="0"/>
              </a:rPr>
              <a:t>Evaluate the best accuracy four models</a:t>
            </a:r>
            <a:br>
              <a:rPr lang="en-US" sz="1900" dirty="0">
                <a:solidFill>
                  <a:schemeClr val="accent3">
                    <a:lumMod val="25000"/>
                  </a:schemeClr>
                </a:solidFill>
                <a:latin typeface="Abadi" panose="020B0604020104020204" pitchFamily="34" charset="0"/>
              </a:rPr>
            </a:br>
            <a:endParaRPr lang="en-US" sz="1900" dirty="0">
              <a:solidFill>
                <a:schemeClr val="accent3">
                  <a:lumMod val="25000"/>
                </a:schemeClr>
              </a:solidFill>
              <a:latin typeface="Abadi" panose="020B0604020104020204" pitchFamily="34" charset="0"/>
            </a:endParaRPr>
          </a:p>
          <a:p>
            <a:pPr>
              <a:lnSpc>
                <a:spcPct val="100000"/>
              </a:lnSpc>
              <a:spcBef>
                <a:spcPts val="1400"/>
              </a:spcBef>
            </a:pPr>
            <a:r>
              <a:rPr lang="en-US" sz="1900" dirty="0">
                <a:solidFill>
                  <a:schemeClr val="accent3">
                    <a:lumMod val="25000"/>
                  </a:schemeClr>
                </a:solidFill>
                <a:latin typeface="Abadi" panose="020B0604020104020204" pitchFamily="34" charset="0"/>
              </a:rPr>
              <a:t>GitHub URL: </a:t>
            </a:r>
            <a:r>
              <a:rPr lang="en-US" sz="1900" dirty="0">
                <a:solidFill>
                  <a:schemeClr val="accent3">
                    <a:lumMod val="25000"/>
                  </a:schemeClr>
                </a:solidFill>
                <a:latin typeface="Abadi" panose="020B0604020104020204" pitchFamily="34" charset="0"/>
                <a:hlinkClick r:id="rId3"/>
              </a:rPr>
              <a:t>https://github.com/FabioFerri2907/IBMDataScience/blob/master/Curso10-Applied%20Data%20Science%20Capstone/Week4/SpaceX_Machine%20Learning%20Prediction_Part_5_FF_Labs.ipynb</a:t>
            </a:r>
            <a:endParaRPr lang="en-US" sz="19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873647" cy="38704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lvl="1"/>
            <a:r>
              <a:rPr lang="en-GB" sz="1800" dirty="0">
                <a:solidFill>
                  <a:schemeClr val="tx1">
                    <a:lumMod val="95000"/>
                    <a:lumOff val="5000"/>
                  </a:schemeClr>
                </a:solidFill>
              </a:rPr>
              <a:t>Space X uses 4 different launch sites.</a:t>
            </a:r>
          </a:p>
          <a:p>
            <a:pPr lvl="1"/>
            <a:r>
              <a:rPr lang="en-GB" sz="1800" dirty="0">
                <a:solidFill>
                  <a:schemeClr val="tx1">
                    <a:lumMod val="95000"/>
                    <a:lumOff val="5000"/>
                  </a:schemeClr>
                </a:solidFill>
              </a:rPr>
              <a:t>The first launches were done to Space X itself and NASA.</a:t>
            </a:r>
          </a:p>
          <a:p>
            <a:pPr lvl="1"/>
            <a:r>
              <a:rPr lang="en-GB" sz="1800" dirty="0">
                <a:solidFill>
                  <a:schemeClr val="tx1">
                    <a:lumMod val="95000"/>
                    <a:lumOff val="5000"/>
                  </a:schemeClr>
                </a:solidFill>
              </a:rPr>
              <a:t>The First Success launch was in 2015.</a:t>
            </a:r>
          </a:p>
          <a:p>
            <a:pPr lvl="1"/>
            <a:r>
              <a:rPr lang="en-GB" sz="1800" dirty="0">
                <a:solidFill>
                  <a:schemeClr val="tx1">
                    <a:lumMod val="95000"/>
                    <a:lumOff val="5000"/>
                  </a:schemeClr>
                </a:solidFill>
              </a:rPr>
              <a:t> Payload Mass have been increasing last years.  </a:t>
            </a:r>
          </a:p>
          <a:p>
            <a:pPr lvl="1"/>
            <a:r>
              <a:rPr lang="en-US" sz="1800" dirty="0">
                <a:solidFill>
                  <a:schemeClr val="tx1">
                    <a:lumMod val="95000"/>
                    <a:lumOff val="5000"/>
                  </a:schemeClr>
                </a:solidFill>
              </a:rPr>
              <a:t> KSC LC-39A and VAFB SLC 4E has a success rate of 77%,</a:t>
            </a:r>
          </a:p>
          <a:p>
            <a:pPr marL="457200" lvl="1" indent="0">
              <a:buNone/>
            </a:pPr>
            <a:r>
              <a:rPr lang="en-US" sz="1800" dirty="0">
                <a:solidFill>
                  <a:schemeClr val="tx1">
                    <a:lumMod val="95000"/>
                    <a:lumOff val="5000"/>
                  </a:schemeClr>
                </a:solidFill>
              </a:rPr>
              <a:t>     CCAFS LC-40, has a success rate of 60 %.</a:t>
            </a:r>
          </a:p>
          <a:p>
            <a:pPr lvl="1"/>
            <a:r>
              <a:rPr lang="en-GB" sz="1800" dirty="0">
                <a:solidFill>
                  <a:schemeClr val="tx1">
                    <a:lumMod val="95000"/>
                    <a:lumOff val="5000"/>
                  </a:schemeClr>
                </a:solidFill>
              </a:rPr>
              <a:t>The number of landing outcomes became as better as years passed. </a:t>
            </a:r>
          </a:p>
          <a:p>
            <a:pPr lvl="1"/>
            <a:r>
              <a:rPr lang="en-US" sz="1800" dirty="0">
                <a:solidFill>
                  <a:schemeClr val="tx1">
                    <a:lumMod val="95000"/>
                    <a:lumOff val="5000"/>
                  </a:schemeClr>
                </a:solidFill>
              </a:rPr>
              <a:t> They have had positive landing rate are more for Polar,LEO and ISS orbit.</a:t>
            </a:r>
            <a:endParaRPr lang="en-GB" sz="1800" dirty="0">
              <a:solidFill>
                <a:schemeClr val="tx1">
                  <a:lumMod val="95000"/>
                  <a:lumOff val="5000"/>
                </a:schemeClr>
              </a:solidFill>
            </a:endParaRPr>
          </a:p>
          <a:p>
            <a:pPr marL="457200" lvl="1" indent="0">
              <a:buNone/>
            </a:pPr>
            <a:endParaRPr lang="en-GB" sz="1800" dirty="0">
              <a:solidFill>
                <a:schemeClr val="tx1">
                  <a:lumMod val="95000"/>
                  <a:lumOff val="5000"/>
                </a:schemeClr>
              </a:solidFill>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873647" cy="4512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Most of launch sites are near to sea, cost line and high , because good logistic.</a:t>
            </a:r>
          </a:p>
          <a:p>
            <a:pPr>
              <a:lnSpc>
                <a:spcPct val="100000"/>
              </a:lnSpc>
              <a:spcBef>
                <a:spcPts val="1400"/>
              </a:spcBef>
            </a:pPr>
            <a:r>
              <a:rPr lang="en-US" sz="2200" dirty="0">
                <a:solidFill>
                  <a:schemeClr val="accent3">
                    <a:lumMod val="25000"/>
                  </a:schemeClr>
                </a:solidFill>
                <a:latin typeface="Abadi" panose="020B0604020104020204" pitchFamily="34" charset="0"/>
              </a:rPr>
              <a:t>LEO, VLEO and SSO are the best rate success outcomes. </a:t>
            </a:r>
          </a:p>
          <a:p>
            <a:pPr>
              <a:lnSpc>
                <a:spcPct val="100000"/>
              </a:lnSpc>
              <a:spcBef>
                <a:spcPts val="1400"/>
              </a:spcBef>
            </a:pPr>
            <a:r>
              <a:rPr lang="pt-BR" sz="2200" dirty="0">
                <a:solidFill>
                  <a:schemeClr val="accent3">
                    <a:lumMod val="25000"/>
                  </a:schemeClr>
                </a:solidFill>
                <a:latin typeface="Abadi" panose="020B0604020104020204" pitchFamily="34" charset="0"/>
              </a:rPr>
              <a:t>Polar,LEO and ISS </a:t>
            </a:r>
            <a:r>
              <a:rPr lang="en-US" sz="2200" dirty="0">
                <a:solidFill>
                  <a:schemeClr val="accent3">
                    <a:lumMod val="25000"/>
                  </a:schemeClr>
                </a:solidFill>
                <a:latin typeface="Abadi" panose="020B0604020104020204" pitchFamily="34" charset="0"/>
              </a:rPr>
              <a:t>the</a:t>
            </a:r>
            <a:r>
              <a:rPr lang="pt-BR" sz="2200" dirty="0">
                <a:solidFill>
                  <a:schemeClr val="accent3">
                    <a:lumMod val="25000"/>
                  </a:schemeClr>
                </a:solidFill>
                <a:latin typeface="Abadi" panose="020B0604020104020204" pitchFamily="34" charset="0"/>
              </a:rPr>
              <a:t> </a:t>
            </a:r>
            <a:r>
              <a:rPr lang="en-AE" sz="2200" dirty="0">
                <a:solidFill>
                  <a:schemeClr val="accent3">
                    <a:lumMod val="25000"/>
                  </a:schemeClr>
                </a:solidFill>
                <a:latin typeface="Abadi" panose="020B0604020104020204" pitchFamily="34" charset="0"/>
              </a:rPr>
              <a:t>highest</a:t>
            </a:r>
            <a:r>
              <a:rPr lang="pt-B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payload</a:t>
            </a:r>
            <a:r>
              <a:rPr lang="pt-B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mass</a:t>
            </a:r>
            <a:r>
              <a:rPr lang="pt-BR"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buNone/>
            </a:pPr>
            <a:endParaRPr lang="en-GB" sz="1800" dirty="0">
              <a:solidFill>
                <a:schemeClr val="tx1">
                  <a:lumMod val="95000"/>
                  <a:lumOff val="5000"/>
                </a:schemeClr>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Imagem 2">
            <a:extLst>
              <a:ext uri="{FF2B5EF4-FFF2-40B4-BE49-F238E27FC236}">
                <a16:creationId xmlns:a16="http://schemas.microsoft.com/office/drawing/2014/main" id="{80E305E6-9EC1-13DA-0E4B-C587BF68AEF1}"/>
              </a:ext>
            </a:extLst>
          </p:cNvPr>
          <p:cNvPicPr>
            <a:picLocks noChangeAspect="1"/>
          </p:cNvPicPr>
          <p:nvPr/>
        </p:nvPicPr>
        <p:blipFill>
          <a:blip r:embed="rId3"/>
          <a:stretch>
            <a:fillRect/>
          </a:stretch>
        </p:blipFill>
        <p:spPr>
          <a:xfrm>
            <a:off x="1133905" y="3884657"/>
            <a:ext cx="3644043" cy="2140916"/>
          </a:xfrm>
          <a:prstGeom prst="rect">
            <a:avLst/>
          </a:prstGeom>
        </p:spPr>
      </p:pic>
      <p:pic>
        <p:nvPicPr>
          <p:cNvPr id="6" name="Imagem 5">
            <a:extLst>
              <a:ext uri="{FF2B5EF4-FFF2-40B4-BE49-F238E27FC236}">
                <a16:creationId xmlns:a16="http://schemas.microsoft.com/office/drawing/2014/main" id="{9C54DC51-5B6E-76BE-F89A-6186A388E98E}"/>
              </a:ext>
            </a:extLst>
          </p:cNvPr>
          <p:cNvPicPr>
            <a:picLocks noChangeAspect="1"/>
          </p:cNvPicPr>
          <p:nvPr/>
        </p:nvPicPr>
        <p:blipFill>
          <a:blip r:embed="rId4"/>
          <a:stretch>
            <a:fillRect/>
          </a:stretch>
        </p:blipFill>
        <p:spPr>
          <a:xfrm>
            <a:off x="5717483" y="4006816"/>
            <a:ext cx="3290069" cy="2018757"/>
          </a:xfrm>
          <a:prstGeom prst="rect">
            <a:avLst/>
          </a:prstGeom>
        </p:spPr>
      </p:pic>
    </p:spTree>
    <p:extLst>
      <p:ext uri="{BB962C8B-B14F-4D97-AF65-F5344CB8AC3E}">
        <p14:creationId xmlns:p14="http://schemas.microsoft.com/office/powerpoint/2010/main" val="693878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446028"/>
            <a:ext cx="9554934" cy="1318437"/>
          </a:xfrm>
          <a:prstGeom prst="rect">
            <a:avLst/>
          </a:prstGeom>
        </p:spPr>
        <p:txBody>
          <a:bodyPr>
            <a:normAutofit/>
          </a:bodyPr>
          <a:lstStyle/>
          <a:p>
            <a:pPr>
              <a:lnSpc>
                <a:spcPct val="100000"/>
              </a:lnSpc>
              <a:spcBef>
                <a:spcPts val="1400"/>
              </a:spcBef>
            </a:pPr>
            <a:r>
              <a:rPr lang="pt-BR" sz="2200" dirty="0">
                <a:solidFill>
                  <a:schemeClr val="accent3">
                    <a:lumMod val="25000"/>
                  </a:schemeClr>
                </a:solidFill>
                <a:latin typeface="Abadi" panose="020B0604020104020204" pitchFamily="34" charset="0"/>
              </a:rPr>
              <a:t>CCAFS SLC 40</a:t>
            </a:r>
            <a:r>
              <a:rPr lang="en-CA" sz="2200" dirty="0">
                <a:solidFill>
                  <a:schemeClr val="accent3">
                    <a:lumMod val="25000"/>
                  </a:schemeClr>
                </a:solidFill>
                <a:latin typeface="Abadi" panose="020B0604020104020204" pitchFamily="34" charset="0"/>
              </a:rPr>
              <a:t> have the most of numbers of flight.</a:t>
            </a:r>
          </a:p>
          <a:p>
            <a:pPr>
              <a:lnSpc>
                <a:spcPct val="100000"/>
              </a:lnSpc>
              <a:spcBef>
                <a:spcPts val="1400"/>
              </a:spcBef>
            </a:pPr>
            <a:r>
              <a:rPr lang="en-US" sz="2200" dirty="0">
                <a:solidFill>
                  <a:schemeClr val="accent3">
                    <a:lumMod val="25000"/>
                  </a:schemeClr>
                </a:solidFill>
                <a:latin typeface="Abadi" panose="020B0604020104020204" pitchFamily="34" charset="0"/>
              </a:rPr>
              <a:t>The status  success rate have been increase the last flights.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m 5">
            <a:extLst>
              <a:ext uri="{FF2B5EF4-FFF2-40B4-BE49-F238E27FC236}">
                <a16:creationId xmlns:a16="http://schemas.microsoft.com/office/drawing/2014/main" id="{281937DF-7956-8524-79C5-DF598B64A189}"/>
              </a:ext>
            </a:extLst>
          </p:cNvPr>
          <p:cNvPicPr>
            <a:picLocks noChangeAspect="1"/>
          </p:cNvPicPr>
          <p:nvPr/>
        </p:nvPicPr>
        <p:blipFill>
          <a:blip r:embed="rId3"/>
          <a:stretch>
            <a:fillRect/>
          </a:stretch>
        </p:blipFill>
        <p:spPr>
          <a:xfrm>
            <a:off x="770011" y="3157870"/>
            <a:ext cx="10691787" cy="334234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149627" cy="759963"/>
          </a:xfrm>
          <a:prstGeom prst="rect">
            <a:avLst/>
          </a:prstGeom>
        </p:spPr>
        <p:txBody>
          <a:bodyPr>
            <a:normAutofit lnSpcReduction="10000"/>
          </a:bodyPr>
          <a:lstStyle/>
          <a:p>
            <a:pPr>
              <a:lnSpc>
                <a:spcPct val="100000"/>
              </a:lnSpc>
              <a:spcBef>
                <a:spcPts val="1400"/>
              </a:spcBef>
            </a:pPr>
            <a:r>
              <a:rPr lang="en-US" sz="2200" b="0" i="0" dirty="0">
                <a:effectLst/>
                <a:latin typeface="Abadi" panose="020B0604020104020204" pitchFamily="34" charset="0"/>
              </a:rPr>
              <a:t>CCAFS SLC 40 and KSC LC39A site has both have Success or Fail flight, whereas VAFB SLC 4E has more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Imagem 7">
            <a:extLst>
              <a:ext uri="{FF2B5EF4-FFF2-40B4-BE49-F238E27FC236}">
                <a16:creationId xmlns:a16="http://schemas.microsoft.com/office/drawing/2014/main" id="{A03EE74F-D4ED-F990-8AAF-333E1B3785A2}"/>
              </a:ext>
            </a:extLst>
          </p:cNvPr>
          <p:cNvPicPr>
            <a:picLocks noChangeAspect="1"/>
          </p:cNvPicPr>
          <p:nvPr/>
        </p:nvPicPr>
        <p:blipFill>
          <a:blip r:embed="rId3"/>
          <a:stretch>
            <a:fillRect/>
          </a:stretch>
        </p:blipFill>
        <p:spPr>
          <a:xfrm>
            <a:off x="512821" y="3221665"/>
            <a:ext cx="10945151" cy="281360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have best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GTO, MEO and Polar the worst rate.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m 5">
            <a:extLst>
              <a:ext uri="{FF2B5EF4-FFF2-40B4-BE49-F238E27FC236}">
                <a16:creationId xmlns:a16="http://schemas.microsoft.com/office/drawing/2014/main" id="{EFAB9014-0D8E-9566-F414-3F517C9379B5}"/>
              </a:ext>
            </a:extLst>
          </p:cNvPr>
          <p:cNvPicPr>
            <a:picLocks noChangeAspect="1"/>
          </p:cNvPicPr>
          <p:nvPr/>
        </p:nvPicPr>
        <p:blipFill>
          <a:blip r:embed="rId3"/>
          <a:stretch>
            <a:fillRect/>
          </a:stretch>
        </p:blipFill>
        <p:spPr>
          <a:xfrm>
            <a:off x="5640724" y="2082114"/>
            <a:ext cx="6148095" cy="362856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LEO, SSO and VLEO have had the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GTO and ISS have the worst rate. </a:t>
            </a:r>
          </a:p>
          <a:p>
            <a:pPr>
              <a:lnSpc>
                <a:spcPct val="100000"/>
              </a:lnSpc>
              <a:spcBef>
                <a:spcPts val="1400"/>
              </a:spcBef>
            </a:pPr>
            <a:r>
              <a:rPr lang="en-US" sz="2200" dirty="0">
                <a:solidFill>
                  <a:schemeClr val="accent3">
                    <a:lumMod val="25000"/>
                  </a:schemeClr>
                </a:solidFill>
                <a:latin typeface="Abadi" panose="020B0604020104020204" pitchFamily="34" charset="0"/>
              </a:rPr>
              <a:t>SSO have 100% Success rate.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m 5">
            <a:extLst>
              <a:ext uri="{FF2B5EF4-FFF2-40B4-BE49-F238E27FC236}">
                <a16:creationId xmlns:a16="http://schemas.microsoft.com/office/drawing/2014/main" id="{FAF9EB38-D1F6-F23D-31F3-75EA82CF0FBC}"/>
              </a:ext>
            </a:extLst>
          </p:cNvPr>
          <p:cNvPicPr>
            <a:picLocks noChangeAspect="1"/>
          </p:cNvPicPr>
          <p:nvPr/>
        </p:nvPicPr>
        <p:blipFill>
          <a:blip r:embed="rId3"/>
          <a:stretch>
            <a:fillRect/>
          </a:stretch>
        </p:blipFill>
        <p:spPr>
          <a:xfrm>
            <a:off x="5813977" y="1524445"/>
            <a:ext cx="5471634" cy="470194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ISS, PO and VLEO are the highest heavy payload.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m 5">
            <a:extLst>
              <a:ext uri="{FF2B5EF4-FFF2-40B4-BE49-F238E27FC236}">
                <a16:creationId xmlns:a16="http://schemas.microsoft.com/office/drawing/2014/main" id="{30A328AC-BBEA-6E02-87EB-53F68A6CD9BB}"/>
              </a:ext>
            </a:extLst>
          </p:cNvPr>
          <p:cNvPicPr>
            <a:picLocks noChangeAspect="1"/>
          </p:cNvPicPr>
          <p:nvPr/>
        </p:nvPicPr>
        <p:blipFill>
          <a:blip r:embed="rId3"/>
          <a:stretch>
            <a:fillRect/>
          </a:stretch>
        </p:blipFill>
        <p:spPr>
          <a:xfrm>
            <a:off x="6074773" y="1503094"/>
            <a:ext cx="5204911" cy="461062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50841"/>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the success rate since 2013 kept increasing till 2020. </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m 5">
            <a:extLst>
              <a:ext uri="{FF2B5EF4-FFF2-40B4-BE49-F238E27FC236}">
                <a16:creationId xmlns:a16="http://schemas.microsoft.com/office/drawing/2014/main" id="{2128B9D7-568D-4BED-B016-CF2821FA1F8D}"/>
              </a:ext>
            </a:extLst>
          </p:cNvPr>
          <p:cNvPicPr>
            <a:picLocks noChangeAspect="1"/>
          </p:cNvPicPr>
          <p:nvPr/>
        </p:nvPicPr>
        <p:blipFill>
          <a:blip r:embed="rId3"/>
          <a:stretch>
            <a:fillRect/>
          </a:stretch>
        </p:blipFill>
        <p:spPr>
          <a:xfrm>
            <a:off x="5231892" y="1533350"/>
            <a:ext cx="6226080" cy="404657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Fours Launch Sites found. </a:t>
            </a:r>
          </a:p>
          <a:p>
            <a:pPr>
              <a:lnSpc>
                <a:spcPct val="100000"/>
              </a:lnSpc>
              <a:spcBef>
                <a:spcPts val="1400"/>
              </a:spcBef>
            </a:pPr>
            <a:r>
              <a:rPr lang="en-US" sz="2200" dirty="0">
                <a:solidFill>
                  <a:schemeClr val="accent3">
                    <a:lumMod val="25000"/>
                  </a:schemeClr>
                </a:solidFill>
                <a:latin typeface="Abadi" panose="020B0604020104020204" pitchFamily="34" charset="0"/>
              </a:rPr>
              <a:t>DISTINC command used to get unique name.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m 5">
            <a:extLst>
              <a:ext uri="{FF2B5EF4-FFF2-40B4-BE49-F238E27FC236}">
                <a16:creationId xmlns:a16="http://schemas.microsoft.com/office/drawing/2014/main" id="{9732058D-E5F8-466E-5866-ACA4EB2FC3C2}"/>
              </a:ext>
            </a:extLst>
          </p:cNvPr>
          <p:cNvPicPr>
            <a:picLocks noChangeAspect="1"/>
          </p:cNvPicPr>
          <p:nvPr/>
        </p:nvPicPr>
        <p:blipFill>
          <a:blip r:embed="rId3"/>
          <a:stretch>
            <a:fillRect/>
          </a:stretch>
        </p:blipFill>
        <p:spPr>
          <a:xfrm>
            <a:off x="1094554" y="3429000"/>
            <a:ext cx="1539373" cy="1333616"/>
          </a:xfrm>
          <a:prstGeom prst="rect">
            <a:avLst/>
          </a:prstGeom>
        </p:spPr>
      </p:pic>
      <p:pic>
        <p:nvPicPr>
          <p:cNvPr id="8" name="Imagem 7">
            <a:extLst>
              <a:ext uri="{FF2B5EF4-FFF2-40B4-BE49-F238E27FC236}">
                <a16:creationId xmlns:a16="http://schemas.microsoft.com/office/drawing/2014/main" id="{60FBA08B-534F-356A-37F2-0C980D371291}"/>
              </a:ext>
            </a:extLst>
          </p:cNvPr>
          <p:cNvPicPr>
            <a:picLocks noChangeAspect="1"/>
          </p:cNvPicPr>
          <p:nvPr/>
        </p:nvPicPr>
        <p:blipFill>
          <a:blip r:embed="rId4"/>
          <a:stretch>
            <a:fillRect/>
          </a:stretch>
        </p:blipFill>
        <p:spPr>
          <a:xfrm>
            <a:off x="3677147" y="3348983"/>
            <a:ext cx="6409225" cy="74682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SQL Like command used to filter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m 5">
            <a:extLst>
              <a:ext uri="{FF2B5EF4-FFF2-40B4-BE49-F238E27FC236}">
                <a16:creationId xmlns:a16="http://schemas.microsoft.com/office/drawing/2014/main" id="{1F44BD3C-920F-C468-7A1C-8BD62108BF95}"/>
              </a:ext>
            </a:extLst>
          </p:cNvPr>
          <p:cNvPicPr>
            <a:picLocks noChangeAspect="1"/>
          </p:cNvPicPr>
          <p:nvPr/>
        </p:nvPicPr>
        <p:blipFill>
          <a:blip r:embed="rId3"/>
          <a:stretch>
            <a:fillRect/>
          </a:stretch>
        </p:blipFill>
        <p:spPr>
          <a:xfrm>
            <a:off x="1028466" y="3353220"/>
            <a:ext cx="5659413" cy="2575783"/>
          </a:xfrm>
          <a:prstGeom prst="rect">
            <a:avLst/>
          </a:prstGeom>
        </p:spPr>
      </p:pic>
      <p:pic>
        <p:nvPicPr>
          <p:cNvPr id="8" name="Imagem 7">
            <a:extLst>
              <a:ext uri="{FF2B5EF4-FFF2-40B4-BE49-F238E27FC236}">
                <a16:creationId xmlns:a16="http://schemas.microsoft.com/office/drawing/2014/main" id="{805CA03C-6BDA-245C-D790-EC027CA53232}"/>
              </a:ext>
            </a:extLst>
          </p:cNvPr>
          <p:cNvPicPr>
            <a:picLocks noChangeAspect="1"/>
          </p:cNvPicPr>
          <p:nvPr/>
        </p:nvPicPr>
        <p:blipFill>
          <a:blip r:embed="rId4"/>
          <a:stretch>
            <a:fillRect/>
          </a:stretch>
        </p:blipFill>
        <p:spPr>
          <a:xfrm>
            <a:off x="6946335" y="3407278"/>
            <a:ext cx="4004805" cy="82303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 are 45.596 Kg. </a:t>
            </a:r>
          </a:p>
          <a:p>
            <a:pPr>
              <a:lnSpc>
                <a:spcPct val="100000"/>
              </a:lnSpc>
              <a:spcBef>
                <a:spcPts val="1400"/>
              </a:spcBef>
            </a:pPr>
            <a:r>
              <a:rPr lang="en-US" sz="2200" dirty="0">
                <a:solidFill>
                  <a:schemeClr val="accent3">
                    <a:lumMod val="25000"/>
                  </a:schemeClr>
                </a:solidFill>
                <a:latin typeface="Abadi" panose="020B0604020104020204" pitchFamily="34" charset="0"/>
              </a:rPr>
              <a:t>SUM command to PAYLOAD_MASS_KG where NASA (CRS).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m 5">
            <a:extLst>
              <a:ext uri="{FF2B5EF4-FFF2-40B4-BE49-F238E27FC236}">
                <a16:creationId xmlns:a16="http://schemas.microsoft.com/office/drawing/2014/main" id="{E80C8D92-19B2-0EA7-47F7-DF167F77891E}"/>
              </a:ext>
            </a:extLst>
          </p:cNvPr>
          <p:cNvPicPr>
            <a:picLocks noChangeAspect="1"/>
          </p:cNvPicPr>
          <p:nvPr/>
        </p:nvPicPr>
        <p:blipFill>
          <a:blip r:embed="rId3"/>
          <a:stretch>
            <a:fillRect/>
          </a:stretch>
        </p:blipFill>
        <p:spPr>
          <a:xfrm>
            <a:off x="876232" y="3429744"/>
            <a:ext cx="800169" cy="571550"/>
          </a:xfrm>
          <a:prstGeom prst="rect">
            <a:avLst/>
          </a:prstGeom>
        </p:spPr>
      </p:pic>
      <p:pic>
        <p:nvPicPr>
          <p:cNvPr id="8" name="Imagem 7">
            <a:extLst>
              <a:ext uri="{FF2B5EF4-FFF2-40B4-BE49-F238E27FC236}">
                <a16:creationId xmlns:a16="http://schemas.microsoft.com/office/drawing/2014/main" id="{737C018A-DA14-C75E-38E8-6035DD2445DD}"/>
              </a:ext>
            </a:extLst>
          </p:cNvPr>
          <p:cNvPicPr>
            <a:picLocks noChangeAspect="1"/>
          </p:cNvPicPr>
          <p:nvPr/>
        </p:nvPicPr>
        <p:blipFill>
          <a:blip r:embed="rId4"/>
          <a:stretch>
            <a:fillRect/>
          </a:stretch>
        </p:blipFill>
        <p:spPr>
          <a:xfrm>
            <a:off x="2239946" y="3467848"/>
            <a:ext cx="7712108" cy="53344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is 2928 Kg. </a:t>
            </a:r>
          </a:p>
          <a:p>
            <a:pPr>
              <a:lnSpc>
                <a:spcPct val="100000"/>
              </a:lnSpc>
              <a:spcBef>
                <a:spcPts val="1400"/>
              </a:spcBef>
            </a:pPr>
            <a:r>
              <a:rPr lang="en-US" sz="2200" dirty="0">
                <a:solidFill>
                  <a:schemeClr val="accent3">
                    <a:lumMod val="25000"/>
                  </a:schemeClr>
                </a:solidFill>
                <a:latin typeface="Abadi" panose="020B0604020104020204" pitchFamily="34" charset="0"/>
              </a:rPr>
              <a:t>The AVG command to get mean PAYLOAD_MASS_KG where BOOSTER_VERSION =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m 5">
            <a:extLst>
              <a:ext uri="{FF2B5EF4-FFF2-40B4-BE49-F238E27FC236}">
                <a16:creationId xmlns:a16="http://schemas.microsoft.com/office/drawing/2014/main" id="{EB26456C-86B5-C71C-4D7E-31C0EEA0B618}"/>
              </a:ext>
            </a:extLst>
          </p:cNvPr>
          <p:cNvPicPr>
            <a:picLocks noChangeAspect="1"/>
          </p:cNvPicPr>
          <p:nvPr/>
        </p:nvPicPr>
        <p:blipFill>
          <a:blip r:embed="rId3"/>
          <a:stretch>
            <a:fillRect/>
          </a:stretch>
        </p:blipFill>
        <p:spPr>
          <a:xfrm>
            <a:off x="1287397" y="3920200"/>
            <a:ext cx="685859" cy="548688"/>
          </a:xfrm>
          <a:prstGeom prst="rect">
            <a:avLst/>
          </a:prstGeom>
        </p:spPr>
      </p:pic>
      <p:pic>
        <p:nvPicPr>
          <p:cNvPr id="8" name="Imagem 7">
            <a:extLst>
              <a:ext uri="{FF2B5EF4-FFF2-40B4-BE49-F238E27FC236}">
                <a16:creationId xmlns:a16="http://schemas.microsoft.com/office/drawing/2014/main" id="{9AD50259-9C22-B4C4-1083-E3E6131E6C55}"/>
              </a:ext>
            </a:extLst>
          </p:cNvPr>
          <p:cNvPicPr>
            <a:picLocks noChangeAspect="1"/>
          </p:cNvPicPr>
          <p:nvPr/>
        </p:nvPicPr>
        <p:blipFill>
          <a:blip r:embed="rId4"/>
          <a:stretch>
            <a:fillRect/>
          </a:stretch>
        </p:blipFill>
        <p:spPr>
          <a:xfrm>
            <a:off x="2825211" y="3920200"/>
            <a:ext cx="6988146" cy="54868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22th December 2015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Min command in Data field where LANDING_OUTCOME = 'Success (ground pad)' </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m 5">
            <a:extLst>
              <a:ext uri="{FF2B5EF4-FFF2-40B4-BE49-F238E27FC236}">
                <a16:creationId xmlns:a16="http://schemas.microsoft.com/office/drawing/2014/main" id="{C5CD0B6F-FB52-5EA4-E85F-5F3960493E4C}"/>
              </a:ext>
            </a:extLst>
          </p:cNvPr>
          <p:cNvPicPr>
            <a:picLocks noChangeAspect="1"/>
          </p:cNvPicPr>
          <p:nvPr/>
        </p:nvPicPr>
        <p:blipFill>
          <a:blip r:embed="rId3"/>
          <a:stretch>
            <a:fillRect/>
          </a:stretch>
        </p:blipFill>
        <p:spPr>
          <a:xfrm>
            <a:off x="4419071" y="3589778"/>
            <a:ext cx="6096528" cy="510584"/>
          </a:xfrm>
          <a:prstGeom prst="rect">
            <a:avLst/>
          </a:prstGeom>
        </p:spPr>
      </p:pic>
      <p:pic>
        <p:nvPicPr>
          <p:cNvPr id="8" name="Imagem 7">
            <a:extLst>
              <a:ext uri="{FF2B5EF4-FFF2-40B4-BE49-F238E27FC236}">
                <a16:creationId xmlns:a16="http://schemas.microsoft.com/office/drawing/2014/main" id="{CB33F794-EAC1-1085-59AF-28BF91B3E9C3}"/>
              </a:ext>
            </a:extLst>
          </p:cNvPr>
          <p:cNvPicPr>
            <a:picLocks noChangeAspect="1"/>
          </p:cNvPicPr>
          <p:nvPr/>
        </p:nvPicPr>
        <p:blipFill>
          <a:blip r:embed="rId4"/>
          <a:stretch>
            <a:fillRect/>
          </a:stretch>
        </p:blipFill>
        <p:spPr>
          <a:xfrm>
            <a:off x="886623" y="3688847"/>
            <a:ext cx="998307" cy="31244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Between command 4000 to 6000 in PAYLOAD_MASS_KG to get BOOST_VERSION.</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m 2">
            <a:extLst>
              <a:ext uri="{FF2B5EF4-FFF2-40B4-BE49-F238E27FC236}">
                <a16:creationId xmlns:a16="http://schemas.microsoft.com/office/drawing/2014/main" id="{D97CE5AC-FB4D-662A-F579-DCC027E6B902}"/>
              </a:ext>
            </a:extLst>
          </p:cNvPr>
          <p:cNvPicPr>
            <a:picLocks noChangeAspect="1"/>
          </p:cNvPicPr>
          <p:nvPr/>
        </p:nvPicPr>
        <p:blipFill>
          <a:blip r:embed="rId3"/>
          <a:stretch>
            <a:fillRect/>
          </a:stretch>
        </p:blipFill>
        <p:spPr>
          <a:xfrm>
            <a:off x="967679" y="3877812"/>
            <a:ext cx="1417443" cy="1356478"/>
          </a:xfrm>
          <a:prstGeom prst="rect">
            <a:avLst/>
          </a:prstGeom>
        </p:spPr>
      </p:pic>
      <p:pic>
        <p:nvPicPr>
          <p:cNvPr id="7" name="Imagem 6">
            <a:extLst>
              <a:ext uri="{FF2B5EF4-FFF2-40B4-BE49-F238E27FC236}">
                <a16:creationId xmlns:a16="http://schemas.microsoft.com/office/drawing/2014/main" id="{994A1C50-B910-0AC7-6EFF-7C47FB43D143}"/>
              </a:ext>
            </a:extLst>
          </p:cNvPr>
          <p:cNvPicPr>
            <a:picLocks noChangeAspect="1"/>
          </p:cNvPicPr>
          <p:nvPr/>
        </p:nvPicPr>
        <p:blipFill>
          <a:blip r:embed="rId4"/>
          <a:stretch>
            <a:fillRect/>
          </a:stretch>
        </p:blipFill>
        <p:spPr>
          <a:xfrm>
            <a:off x="2908808" y="4001294"/>
            <a:ext cx="6713657" cy="5715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Successful Outcomes  99%   </a:t>
            </a:r>
          </a:p>
          <a:p>
            <a:pPr>
              <a:lnSpc>
                <a:spcPct val="100000"/>
              </a:lnSpc>
              <a:spcBef>
                <a:spcPts val="1400"/>
              </a:spcBef>
            </a:pPr>
            <a:r>
              <a:rPr lang="en-US" sz="2200" dirty="0">
                <a:solidFill>
                  <a:schemeClr val="accent3">
                    <a:lumMod val="25000"/>
                  </a:schemeClr>
                </a:solidFill>
                <a:latin typeface="Abadi" panose="020B0604020104020204" pitchFamily="34" charset="0"/>
              </a:rPr>
              <a:t>Failure      Outcomes  1% </a:t>
            </a:r>
          </a:p>
          <a:p>
            <a:pPr>
              <a:lnSpc>
                <a:spcPct val="100000"/>
              </a:lnSpc>
              <a:spcBef>
                <a:spcPts val="1400"/>
              </a:spcBef>
            </a:pPr>
            <a:r>
              <a:rPr lang="en-US" sz="2200" dirty="0">
                <a:solidFill>
                  <a:schemeClr val="accent3">
                    <a:lumMod val="25000"/>
                  </a:schemeClr>
                </a:solidFill>
                <a:latin typeface="Abadi" panose="020B0604020104020204" pitchFamily="34" charset="0"/>
              </a:rPr>
              <a:t>Count command MISSION_OUTCOME and GROUP BY used to get Total Number MISSION_OUTCOME field.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m 5">
            <a:extLst>
              <a:ext uri="{FF2B5EF4-FFF2-40B4-BE49-F238E27FC236}">
                <a16:creationId xmlns:a16="http://schemas.microsoft.com/office/drawing/2014/main" id="{156C703A-0E59-05DB-5446-881936A33FD5}"/>
              </a:ext>
            </a:extLst>
          </p:cNvPr>
          <p:cNvPicPr>
            <a:picLocks noChangeAspect="1"/>
          </p:cNvPicPr>
          <p:nvPr/>
        </p:nvPicPr>
        <p:blipFill>
          <a:blip r:embed="rId3"/>
          <a:stretch>
            <a:fillRect/>
          </a:stretch>
        </p:blipFill>
        <p:spPr>
          <a:xfrm>
            <a:off x="866875" y="4001294"/>
            <a:ext cx="2781541" cy="1074513"/>
          </a:xfrm>
          <a:prstGeom prst="rect">
            <a:avLst/>
          </a:prstGeom>
        </p:spPr>
      </p:pic>
      <p:pic>
        <p:nvPicPr>
          <p:cNvPr id="8" name="Imagem 7">
            <a:extLst>
              <a:ext uri="{FF2B5EF4-FFF2-40B4-BE49-F238E27FC236}">
                <a16:creationId xmlns:a16="http://schemas.microsoft.com/office/drawing/2014/main" id="{97451C8B-16C0-FBB4-5C16-46E33668574F}"/>
              </a:ext>
            </a:extLst>
          </p:cNvPr>
          <p:cNvPicPr>
            <a:picLocks noChangeAspect="1"/>
          </p:cNvPicPr>
          <p:nvPr/>
        </p:nvPicPr>
        <p:blipFill>
          <a:blip r:embed="rId4"/>
          <a:stretch>
            <a:fillRect/>
          </a:stretch>
        </p:blipFill>
        <p:spPr>
          <a:xfrm>
            <a:off x="4370701" y="4001294"/>
            <a:ext cx="6006675" cy="43437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Used a subquery to get MAX  payload Mass and used it where in </a:t>
            </a:r>
            <a:r>
              <a:rPr lang="en-US" sz="2200" dirty="0" err="1">
                <a:solidFill>
                  <a:schemeClr val="accent3">
                    <a:lumMod val="25000"/>
                  </a:schemeClr>
                </a:solidFill>
                <a:latin typeface="Abadi" panose="020B0604020104020204" pitchFamily="34" charset="0"/>
              </a:rPr>
              <a:t>fisrt</a:t>
            </a:r>
            <a:r>
              <a:rPr lang="en-US" sz="2200" dirty="0">
                <a:solidFill>
                  <a:schemeClr val="accent3">
                    <a:lumMod val="25000"/>
                  </a:schemeClr>
                </a:solidFill>
                <a:latin typeface="Abadi" panose="020B0604020104020204" pitchFamily="34" charset="0"/>
              </a:rPr>
              <a:t> query to DISTINC COMMAND by BOOSTER_VERSION.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m 5">
            <a:extLst>
              <a:ext uri="{FF2B5EF4-FFF2-40B4-BE49-F238E27FC236}">
                <a16:creationId xmlns:a16="http://schemas.microsoft.com/office/drawing/2014/main" id="{9196F99D-C5B0-FD63-EA3B-4A5DC7AA0751}"/>
              </a:ext>
            </a:extLst>
          </p:cNvPr>
          <p:cNvPicPr>
            <a:picLocks noChangeAspect="1"/>
          </p:cNvPicPr>
          <p:nvPr/>
        </p:nvPicPr>
        <p:blipFill>
          <a:blip r:embed="rId3"/>
          <a:stretch>
            <a:fillRect/>
          </a:stretch>
        </p:blipFill>
        <p:spPr>
          <a:xfrm>
            <a:off x="1177402" y="3429000"/>
            <a:ext cx="1501270" cy="2639156"/>
          </a:xfrm>
          <a:prstGeom prst="rect">
            <a:avLst/>
          </a:prstGeom>
        </p:spPr>
      </p:pic>
      <p:pic>
        <p:nvPicPr>
          <p:cNvPr id="8" name="Imagem 7">
            <a:extLst>
              <a:ext uri="{FF2B5EF4-FFF2-40B4-BE49-F238E27FC236}">
                <a16:creationId xmlns:a16="http://schemas.microsoft.com/office/drawing/2014/main" id="{360FD3BE-E392-D309-173A-49672EDC6196}"/>
              </a:ext>
            </a:extLst>
          </p:cNvPr>
          <p:cNvPicPr>
            <a:picLocks noChangeAspect="1"/>
          </p:cNvPicPr>
          <p:nvPr/>
        </p:nvPicPr>
        <p:blipFill>
          <a:blip r:embed="rId4"/>
          <a:stretch>
            <a:fillRect/>
          </a:stretch>
        </p:blipFill>
        <p:spPr>
          <a:xfrm>
            <a:off x="2937209" y="3429000"/>
            <a:ext cx="6781924" cy="73920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1084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Just Where SQL by Date and Landing Outcome filter</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m 5">
            <a:extLst>
              <a:ext uri="{FF2B5EF4-FFF2-40B4-BE49-F238E27FC236}">
                <a16:creationId xmlns:a16="http://schemas.microsoft.com/office/drawing/2014/main" id="{E18B05A9-96F9-98C1-5BD7-69536A4A0DAD}"/>
              </a:ext>
            </a:extLst>
          </p:cNvPr>
          <p:cNvPicPr>
            <a:picLocks noChangeAspect="1"/>
          </p:cNvPicPr>
          <p:nvPr/>
        </p:nvPicPr>
        <p:blipFill>
          <a:blip r:embed="rId3"/>
          <a:stretch>
            <a:fillRect/>
          </a:stretch>
        </p:blipFill>
        <p:spPr>
          <a:xfrm>
            <a:off x="860125" y="3818459"/>
            <a:ext cx="3307838" cy="853514"/>
          </a:xfrm>
          <a:prstGeom prst="rect">
            <a:avLst/>
          </a:prstGeom>
        </p:spPr>
      </p:pic>
      <p:pic>
        <p:nvPicPr>
          <p:cNvPr id="8" name="Imagem 7">
            <a:extLst>
              <a:ext uri="{FF2B5EF4-FFF2-40B4-BE49-F238E27FC236}">
                <a16:creationId xmlns:a16="http://schemas.microsoft.com/office/drawing/2014/main" id="{332006C5-9129-E223-608E-F90BAC0F8C6E}"/>
              </a:ext>
            </a:extLst>
          </p:cNvPr>
          <p:cNvPicPr>
            <a:picLocks noChangeAspect="1"/>
          </p:cNvPicPr>
          <p:nvPr/>
        </p:nvPicPr>
        <p:blipFill>
          <a:blip r:embed="rId4"/>
          <a:stretch>
            <a:fillRect/>
          </a:stretch>
        </p:blipFill>
        <p:spPr>
          <a:xfrm>
            <a:off x="680399" y="4987085"/>
            <a:ext cx="10150720" cy="64775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Imagem 7">
            <a:extLst>
              <a:ext uri="{FF2B5EF4-FFF2-40B4-BE49-F238E27FC236}">
                <a16:creationId xmlns:a16="http://schemas.microsoft.com/office/drawing/2014/main" id="{9290765D-22FA-BD36-78CF-E2C4193383FB}"/>
              </a:ext>
            </a:extLst>
          </p:cNvPr>
          <p:cNvPicPr>
            <a:picLocks noChangeAspect="1"/>
          </p:cNvPicPr>
          <p:nvPr/>
        </p:nvPicPr>
        <p:blipFill>
          <a:blip r:embed="rId3"/>
          <a:stretch>
            <a:fillRect/>
          </a:stretch>
        </p:blipFill>
        <p:spPr>
          <a:xfrm>
            <a:off x="1028546" y="1568276"/>
            <a:ext cx="2660951" cy="2876133"/>
          </a:xfrm>
          <a:prstGeom prst="rect">
            <a:avLst/>
          </a:prstGeom>
        </p:spPr>
      </p:pic>
      <p:sp>
        <p:nvSpPr>
          <p:cNvPr id="10" name="CaixaDeTexto 9">
            <a:extLst>
              <a:ext uri="{FF2B5EF4-FFF2-40B4-BE49-F238E27FC236}">
                <a16:creationId xmlns:a16="http://schemas.microsoft.com/office/drawing/2014/main" id="{99E417D8-4FBE-BD03-F40E-53FEBD9CBC8E}"/>
              </a:ext>
            </a:extLst>
          </p:cNvPr>
          <p:cNvSpPr txBox="1"/>
          <p:nvPr/>
        </p:nvSpPr>
        <p:spPr>
          <a:xfrm>
            <a:off x="6650726" y="1568276"/>
            <a:ext cx="4128091" cy="2764859"/>
          </a:xfrm>
          <a:prstGeom prst="rect">
            <a:avLst/>
          </a:prstGeom>
          <a:noFill/>
        </p:spPr>
        <p:txBody>
          <a:bodyPr wrap="square">
            <a:spAutoFit/>
          </a:bodyPr>
          <a:lstStyle/>
          <a:p>
            <a:pPr>
              <a:spcBef>
                <a:spcPts val="1400"/>
              </a:spcBef>
            </a:pPr>
            <a:r>
              <a:rPr lang="en-US" sz="1800" dirty="0">
                <a:latin typeface="Abadi" panose="020B0604020104020204" pitchFamily="34" charset="0"/>
              </a:rPr>
              <a:t>We selected Landing outcomes and the </a:t>
            </a:r>
            <a:r>
              <a:rPr lang="en-US" sz="1800" b="1" dirty="0">
                <a:latin typeface="Abadi" panose="020B0604020104020204" pitchFamily="34" charset="0"/>
              </a:rPr>
              <a:t>COUNT</a:t>
            </a:r>
            <a:r>
              <a:rPr lang="en-US" sz="1800" dirty="0">
                <a:latin typeface="Abadi" panose="020B0604020104020204" pitchFamily="34" charset="0"/>
              </a:rPr>
              <a:t> of landing outcomes from the data and used the </a:t>
            </a:r>
            <a:r>
              <a:rPr lang="en-US" sz="1800" b="1" dirty="0">
                <a:latin typeface="Abadi" panose="020B0604020104020204" pitchFamily="34" charset="0"/>
              </a:rPr>
              <a:t>WHERE</a:t>
            </a:r>
            <a:r>
              <a:rPr lang="en-US" sz="1800" dirty="0">
                <a:latin typeface="Abadi" panose="020B0604020104020204" pitchFamily="34" charset="0"/>
              </a:rPr>
              <a:t> clause to filter for landing outcomes </a:t>
            </a:r>
            <a:r>
              <a:rPr lang="en-US" sz="1800" b="1" dirty="0">
                <a:latin typeface="Abadi" panose="020B0604020104020204" pitchFamily="34" charset="0"/>
              </a:rPr>
              <a:t>BETWEEN</a:t>
            </a:r>
            <a:r>
              <a:rPr lang="en-US" sz="1800" dirty="0">
                <a:latin typeface="Abadi" panose="020B0604020104020204" pitchFamily="34" charset="0"/>
              </a:rPr>
              <a:t> 2010-06-04 to 2010-03-20.</a:t>
            </a:r>
          </a:p>
          <a:p>
            <a:pPr>
              <a:spcBef>
                <a:spcPts val="1400"/>
              </a:spcBef>
            </a:pPr>
            <a:r>
              <a:rPr lang="en-US" sz="1800" dirty="0">
                <a:latin typeface="Abadi" panose="020B0604020104020204" pitchFamily="34" charset="0"/>
              </a:rPr>
              <a:t>We applied the </a:t>
            </a:r>
            <a:r>
              <a:rPr lang="en-US" sz="1800" b="1" dirty="0">
                <a:latin typeface="Abadi" panose="020B0604020104020204" pitchFamily="34" charset="0"/>
              </a:rPr>
              <a:t>GROUP BY </a:t>
            </a:r>
            <a:r>
              <a:rPr lang="en-US" sz="1800" dirty="0">
                <a:latin typeface="Abadi" panose="020B0604020104020204" pitchFamily="34" charset="0"/>
              </a:rPr>
              <a:t>clause to group the landing outcomes and the </a:t>
            </a:r>
            <a:r>
              <a:rPr lang="en-US" sz="1800" b="1" dirty="0">
                <a:latin typeface="Abadi" panose="020B0604020104020204" pitchFamily="34" charset="0"/>
              </a:rPr>
              <a:t>ORDER BY </a:t>
            </a:r>
            <a:r>
              <a:rPr lang="en-US" sz="1800" dirty="0">
                <a:latin typeface="Abadi" panose="020B0604020104020204" pitchFamily="34" charset="0"/>
              </a:rPr>
              <a:t>clause to order the grouped landing outcome in descending order.</a:t>
            </a:r>
          </a:p>
        </p:txBody>
      </p:sp>
      <p:pic>
        <p:nvPicPr>
          <p:cNvPr id="12" name="Imagem 11">
            <a:extLst>
              <a:ext uri="{FF2B5EF4-FFF2-40B4-BE49-F238E27FC236}">
                <a16:creationId xmlns:a16="http://schemas.microsoft.com/office/drawing/2014/main" id="{6793F09E-8623-96E5-151F-AE21B90828B3}"/>
              </a:ext>
            </a:extLst>
          </p:cNvPr>
          <p:cNvPicPr>
            <a:picLocks noChangeAspect="1"/>
          </p:cNvPicPr>
          <p:nvPr/>
        </p:nvPicPr>
        <p:blipFill>
          <a:blip r:embed="rId4"/>
          <a:stretch>
            <a:fillRect/>
          </a:stretch>
        </p:blipFill>
        <p:spPr>
          <a:xfrm>
            <a:off x="1028546" y="4898405"/>
            <a:ext cx="10478408" cy="55630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776948"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the Launch Sites are USA near of sea cost sides. </a:t>
            </a: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Map</a:t>
            </a:r>
          </a:p>
        </p:txBody>
      </p:sp>
      <p:pic>
        <p:nvPicPr>
          <p:cNvPr id="6" name="Imagem 5">
            <a:extLst>
              <a:ext uri="{FF2B5EF4-FFF2-40B4-BE49-F238E27FC236}">
                <a16:creationId xmlns:a16="http://schemas.microsoft.com/office/drawing/2014/main" id="{56D68507-8496-3FE1-B246-19FEAE5FC76C}"/>
              </a:ext>
            </a:extLst>
          </p:cNvPr>
          <p:cNvPicPr>
            <a:picLocks noChangeAspect="1"/>
          </p:cNvPicPr>
          <p:nvPr/>
        </p:nvPicPr>
        <p:blipFill>
          <a:blip r:embed="rId3"/>
          <a:stretch>
            <a:fillRect/>
          </a:stretch>
        </p:blipFill>
        <p:spPr>
          <a:xfrm>
            <a:off x="1134950" y="2519916"/>
            <a:ext cx="9922100" cy="344676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Total Success Outcome rate by Launch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 Sites</a:t>
            </a:r>
          </a:p>
        </p:txBody>
      </p:sp>
      <p:pic>
        <p:nvPicPr>
          <p:cNvPr id="4" name="Imagem 3">
            <a:extLst>
              <a:ext uri="{FF2B5EF4-FFF2-40B4-BE49-F238E27FC236}">
                <a16:creationId xmlns:a16="http://schemas.microsoft.com/office/drawing/2014/main" id="{E8AE384F-C3D0-DE2C-3E2A-849112265DB0}"/>
              </a:ext>
            </a:extLst>
          </p:cNvPr>
          <p:cNvPicPr>
            <a:picLocks noChangeAspect="1"/>
          </p:cNvPicPr>
          <p:nvPr/>
        </p:nvPicPr>
        <p:blipFill>
          <a:blip r:embed="rId3"/>
          <a:stretch>
            <a:fillRect/>
          </a:stretch>
        </p:blipFill>
        <p:spPr>
          <a:xfrm>
            <a:off x="3477229" y="2477385"/>
            <a:ext cx="4503810" cy="361729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03515" y="1687535"/>
            <a:ext cx="7302801" cy="433803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solidFill>
                  <a:schemeClr val="accent3">
                    <a:lumMod val="25000"/>
                  </a:schemeClr>
                </a:solidFill>
                <a:latin typeface="Abadi" panose="020B0604020104020204" pitchFamily="34" charset="0"/>
              </a:rPr>
              <a:t>Project background and context</a:t>
            </a:r>
          </a:p>
          <a:p>
            <a:pPr lvl="1">
              <a:spcBef>
                <a:spcPts val="1400"/>
              </a:spcBef>
            </a:pPr>
            <a:r>
              <a:rPr lang="en-US" sz="2200" dirty="0">
                <a:solidFill>
                  <a:schemeClr val="bg2">
                    <a:lumMod val="50000"/>
                  </a:schemeClr>
                </a:solidFill>
                <a:latin typeface="Abadi"/>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The main goal of project is predict best Machine  Learning method  first stage  land Successfully.   </a:t>
            </a:r>
          </a:p>
          <a:p>
            <a:pPr>
              <a:spcBef>
                <a:spcPts val="1400"/>
              </a:spcBef>
            </a:pPr>
            <a:r>
              <a:rPr lang="en-US" sz="2400" dirty="0">
                <a:solidFill>
                  <a:schemeClr val="accent3">
                    <a:lumMod val="25000"/>
                  </a:schemeClr>
                </a:solidFill>
                <a:latin typeface="Abadi" panose="020B0604020104020204" pitchFamily="34" charset="0"/>
              </a:rPr>
              <a:t>Problems you want to find answers</a:t>
            </a:r>
          </a:p>
          <a:p>
            <a:pPr lvl="1">
              <a:spcBef>
                <a:spcPts val="1400"/>
              </a:spcBef>
            </a:pPr>
            <a:r>
              <a:rPr lang="en-US" sz="2100" dirty="0">
                <a:solidFill>
                  <a:schemeClr val="bg2">
                    <a:lumMod val="50000"/>
                  </a:schemeClr>
                </a:solidFill>
                <a:latin typeface="Abadi"/>
              </a:rPr>
              <a:t>Find the best landing rate and Success Landing and Outcome.</a:t>
            </a:r>
          </a:p>
          <a:p>
            <a:pPr lvl="1">
              <a:spcBef>
                <a:spcPts val="1400"/>
              </a:spcBef>
            </a:pPr>
            <a:r>
              <a:rPr lang="en-US" sz="2100" dirty="0">
                <a:solidFill>
                  <a:schemeClr val="bg2">
                    <a:lumMod val="50000"/>
                  </a:schemeClr>
                </a:solidFill>
                <a:latin typeface="Abadi"/>
              </a:rPr>
              <a:t>Find the best labels to best approach model.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Range Payload Mass from 0 to 8000kg</a:t>
            </a:r>
          </a:p>
          <a:p>
            <a:pPr lvl="1">
              <a:lnSpc>
                <a:spcPct val="100000"/>
              </a:lnSpc>
              <a:spcBef>
                <a:spcPts val="1400"/>
              </a:spcBef>
            </a:pPr>
            <a:r>
              <a:rPr lang="en-US" sz="1800" dirty="0">
                <a:solidFill>
                  <a:schemeClr val="accent3">
                    <a:lumMod val="25000"/>
                  </a:schemeClr>
                </a:solidFill>
                <a:latin typeface="Abadi" panose="020B0604020104020204" pitchFamily="34" charset="0"/>
              </a:rPr>
              <a:t>Between these range we have number mix Success Rates  for Success Mission and Failed. </a:t>
            </a:r>
          </a:p>
          <a:p>
            <a:pPr lvl="1">
              <a:lnSpc>
                <a:spcPct val="100000"/>
              </a:lnSpc>
              <a:spcBef>
                <a:spcPts val="1400"/>
              </a:spcBef>
            </a:pPr>
            <a:r>
              <a:rPr lang="en-US" sz="1800" dirty="0">
                <a:solidFill>
                  <a:schemeClr val="accent3">
                    <a:lumMod val="25000"/>
                  </a:schemeClr>
                </a:solidFill>
                <a:latin typeface="Abadi" panose="020B0604020104020204" pitchFamily="34" charset="0"/>
              </a:rPr>
              <a:t>We have had most Success rate from 2000kg to 6000kg.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Payload X Outcome</a:t>
            </a:r>
          </a:p>
        </p:txBody>
      </p:sp>
      <p:pic>
        <p:nvPicPr>
          <p:cNvPr id="4" name="Imagem 3">
            <a:extLst>
              <a:ext uri="{FF2B5EF4-FFF2-40B4-BE49-F238E27FC236}">
                <a16:creationId xmlns:a16="http://schemas.microsoft.com/office/drawing/2014/main" id="{092A3DF5-32B1-63FB-449B-8863A7C39C99}"/>
              </a:ext>
            </a:extLst>
          </p:cNvPr>
          <p:cNvPicPr>
            <a:picLocks noChangeAspect="1"/>
          </p:cNvPicPr>
          <p:nvPr/>
        </p:nvPicPr>
        <p:blipFill>
          <a:blip r:embed="rId3"/>
          <a:stretch>
            <a:fillRect/>
          </a:stretch>
        </p:blipFill>
        <p:spPr>
          <a:xfrm>
            <a:off x="770011" y="3264195"/>
            <a:ext cx="10293077" cy="291276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Range Payload Mass from 8000kg to 16000kg.</a:t>
            </a:r>
          </a:p>
          <a:p>
            <a:pPr lvl="1">
              <a:lnSpc>
                <a:spcPct val="100000"/>
              </a:lnSpc>
              <a:spcBef>
                <a:spcPts val="1400"/>
              </a:spcBef>
            </a:pPr>
            <a:r>
              <a:rPr lang="en-US" sz="1800" dirty="0">
                <a:solidFill>
                  <a:schemeClr val="accent3">
                    <a:lumMod val="25000"/>
                  </a:schemeClr>
                </a:solidFill>
                <a:latin typeface="Abadi" panose="020B0604020104020204" pitchFamily="34" charset="0"/>
              </a:rPr>
              <a:t>Between these range we have biggest number mix Success Rates. </a:t>
            </a:r>
          </a:p>
          <a:p>
            <a:pPr lvl="1">
              <a:lnSpc>
                <a:spcPct val="100000"/>
              </a:lnSpc>
              <a:spcBef>
                <a:spcPts val="1400"/>
              </a:spcBef>
            </a:pPr>
            <a:r>
              <a:rPr lang="en-US" sz="1800" dirty="0">
                <a:solidFill>
                  <a:schemeClr val="accent3">
                    <a:lumMod val="25000"/>
                  </a:schemeClr>
                </a:solidFill>
                <a:latin typeface="Abadi" panose="020B0604020104020204" pitchFamily="34" charset="0"/>
              </a:rPr>
              <a:t>We have had most Success rate at 10000kg and  16000kg.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Payload X Outcome</a:t>
            </a:r>
          </a:p>
        </p:txBody>
      </p:sp>
      <p:pic>
        <p:nvPicPr>
          <p:cNvPr id="7" name="Imagem 6">
            <a:extLst>
              <a:ext uri="{FF2B5EF4-FFF2-40B4-BE49-F238E27FC236}">
                <a16:creationId xmlns:a16="http://schemas.microsoft.com/office/drawing/2014/main" id="{1552941B-6A7F-FA8C-BCB2-C75BDCC2C5E3}"/>
              </a:ext>
            </a:extLst>
          </p:cNvPr>
          <p:cNvPicPr>
            <a:picLocks noChangeAspect="1"/>
          </p:cNvPicPr>
          <p:nvPr/>
        </p:nvPicPr>
        <p:blipFill>
          <a:blip r:embed="rId2"/>
          <a:stretch>
            <a:fillRect/>
          </a:stretch>
        </p:blipFill>
        <p:spPr>
          <a:xfrm>
            <a:off x="891596" y="3530009"/>
            <a:ext cx="10293077" cy="2744229"/>
          </a:xfrm>
          <a:prstGeom prst="rect">
            <a:avLst/>
          </a:prstGeom>
        </p:spPr>
      </p:pic>
    </p:spTree>
    <p:extLst>
      <p:ext uri="{BB962C8B-B14F-4D97-AF65-F5344CB8AC3E}">
        <p14:creationId xmlns:p14="http://schemas.microsoft.com/office/powerpoint/2010/main" val="33204268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4"/>
            <a:ext cx="4185186" cy="100132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Best Model Accuracy is Decision Tree.</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m 2">
            <a:extLst>
              <a:ext uri="{FF2B5EF4-FFF2-40B4-BE49-F238E27FC236}">
                <a16:creationId xmlns:a16="http://schemas.microsoft.com/office/drawing/2014/main" id="{E9040705-12F7-62E3-6733-338A5619D316}"/>
              </a:ext>
            </a:extLst>
          </p:cNvPr>
          <p:cNvPicPr>
            <a:picLocks noChangeAspect="1"/>
          </p:cNvPicPr>
          <p:nvPr/>
        </p:nvPicPr>
        <p:blipFill>
          <a:blip r:embed="rId3"/>
          <a:stretch>
            <a:fillRect/>
          </a:stretch>
        </p:blipFill>
        <p:spPr>
          <a:xfrm>
            <a:off x="1060206" y="3083442"/>
            <a:ext cx="4001315" cy="1554615"/>
          </a:xfrm>
          <a:prstGeom prst="rect">
            <a:avLst/>
          </a:prstGeom>
        </p:spPr>
      </p:pic>
      <p:pic>
        <p:nvPicPr>
          <p:cNvPr id="7" name="Imagem 6">
            <a:extLst>
              <a:ext uri="{FF2B5EF4-FFF2-40B4-BE49-F238E27FC236}">
                <a16:creationId xmlns:a16="http://schemas.microsoft.com/office/drawing/2014/main" id="{1927A85D-6898-A1D6-70EC-F1026A2C69FA}"/>
              </a:ext>
            </a:extLst>
          </p:cNvPr>
          <p:cNvPicPr>
            <a:picLocks noChangeAspect="1"/>
          </p:cNvPicPr>
          <p:nvPr/>
        </p:nvPicPr>
        <p:blipFill>
          <a:blip r:embed="rId4"/>
          <a:stretch>
            <a:fillRect/>
          </a:stretch>
        </p:blipFill>
        <p:spPr>
          <a:xfrm>
            <a:off x="5390708" y="1637414"/>
            <a:ext cx="6067264" cy="468193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13159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had the Best Model and Confusion Matrix of it, it is good and it can classifier as well. </a:t>
            </a:r>
          </a:p>
          <a:p>
            <a:pPr>
              <a:lnSpc>
                <a:spcPct val="100000"/>
              </a:lnSpc>
              <a:spcBef>
                <a:spcPts val="1400"/>
              </a:spcBef>
            </a:pPr>
            <a:r>
              <a:rPr lang="en-US" sz="2200" dirty="0">
                <a:solidFill>
                  <a:schemeClr val="accent3">
                    <a:lumMod val="25000"/>
                  </a:schemeClr>
                </a:solidFill>
                <a:latin typeface="Abadi" panose="020B0604020104020204" pitchFamily="34" charset="0"/>
              </a:rPr>
              <a:t>Some observations are not correctly predictive value for Unsuccessful Landing for Success Landing.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m 2">
            <a:extLst>
              <a:ext uri="{FF2B5EF4-FFF2-40B4-BE49-F238E27FC236}">
                <a16:creationId xmlns:a16="http://schemas.microsoft.com/office/drawing/2014/main" id="{F5C4851F-8D07-F625-2616-2C2A28E5CECD}"/>
              </a:ext>
            </a:extLst>
          </p:cNvPr>
          <p:cNvPicPr>
            <a:picLocks noChangeAspect="1"/>
          </p:cNvPicPr>
          <p:nvPr/>
        </p:nvPicPr>
        <p:blipFill>
          <a:blip r:embed="rId3"/>
          <a:stretch>
            <a:fillRect/>
          </a:stretch>
        </p:blipFill>
        <p:spPr>
          <a:xfrm>
            <a:off x="6309999" y="1573021"/>
            <a:ext cx="5111990" cy="437425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531089"/>
            <a:ext cx="11191617" cy="432745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CCFA SLC 40 Is the highest Success  Launch Site rate. </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The Payload Mass have been increasing last flight missions. </a:t>
            </a:r>
          </a:p>
          <a:p>
            <a:pPr>
              <a:lnSpc>
                <a:spcPct val="100000"/>
              </a:lnSpc>
              <a:spcBef>
                <a:spcPts val="1400"/>
              </a:spcBef>
            </a:pPr>
            <a:r>
              <a:rPr lang="en-US" sz="2200" dirty="0">
                <a:solidFill>
                  <a:schemeClr val="accent3">
                    <a:lumMod val="25000"/>
                  </a:schemeClr>
                </a:solidFill>
                <a:latin typeface="Abadi" panose="020B0604020104020204" pitchFamily="34" charset="0"/>
              </a:rPr>
              <a:t>Most of launch sites are near to sea, cost line and high , because good logistic.</a:t>
            </a:r>
          </a:p>
          <a:p>
            <a:pPr>
              <a:lnSpc>
                <a:spcPct val="100000"/>
              </a:lnSpc>
              <a:spcBef>
                <a:spcPts val="1400"/>
              </a:spcBef>
            </a:pPr>
            <a:r>
              <a:rPr lang="en-US" sz="2200" dirty="0">
                <a:solidFill>
                  <a:schemeClr val="accent3">
                    <a:lumMod val="25000"/>
                  </a:schemeClr>
                </a:solidFill>
                <a:latin typeface="Abadi" panose="020B0604020104020204" pitchFamily="34" charset="0"/>
              </a:rPr>
              <a:t>LEO, VLEO and SSO are the best rate success outcomes. </a:t>
            </a:r>
          </a:p>
          <a:p>
            <a:pPr>
              <a:lnSpc>
                <a:spcPct val="100000"/>
              </a:lnSpc>
              <a:spcBef>
                <a:spcPts val="1400"/>
              </a:spcBef>
            </a:pPr>
            <a:r>
              <a:rPr lang="pt-BR" sz="2200" dirty="0" err="1">
                <a:solidFill>
                  <a:schemeClr val="accent3">
                    <a:lumMod val="25000"/>
                  </a:schemeClr>
                </a:solidFill>
                <a:latin typeface="Abadi" panose="020B0604020104020204" pitchFamily="34" charset="0"/>
              </a:rPr>
              <a:t>Polar,LEO</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and</a:t>
            </a:r>
            <a:r>
              <a:rPr lang="pt-BR" sz="2200" dirty="0">
                <a:solidFill>
                  <a:schemeClr val="accent3">
                    <a:lumMod val="25000"/>
                  </a:schemeClr>
                </a:solidFill>
                <a:latin typeface="Abadi" panose="020B0604020104020204" pitchFamily="34" charset="0"/>
              </a:rPr>
              <a:t> ISS </a:t>
            </a:r>
            <a:r>
              <a:rPr lang="pt-BR" sz="2200" dirty="0" err="1">
                <a:solidFill>
                  <a:schemeClr val="accent3">
                    <a:lumMod val="25000"/>
                  </a:schemeClr>
                </a:solidFill>
                <a:latin typeface="Abadi" panose="020B0604020104020204" pitchFamily="34" charset="0"/>
              </a:rPr>
              <a:t>the</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highest</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payload</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mass</a:t>
            </a:r>
            <a:r>
              <a:rPr lang="pt-BR" sz="2200" dirty="0">
                <a:solidFill>
                  <a:schemeClr val="accent3">
                    <a:lumMod val="25000"/>
                  </a:schemeClr>
                </a:solidFill>
                <a:latin typeface="Abadi" panose="020B0604020104020204" pitchFamily="34" charset="0"/>
              </a:rPr>
              <a:t>.</a:t>
            </a:r>
          </a:p>
          <a:p>
            <a:pPr>
              <a:lnSpc>
                <a:spcPct val="100000"/>
              </a:lnSpc>
              <a:spcBef>
                <a:spcPts val="1400"/>
              </a:spcBef>
            </a:pPr>
            <a:r>
              <a:rPr lang="pt-BR" sz="2200" dirty="0">
                <a:solidFill>
                  <a:schemeClr val="accent3">
                    <a:lumMod val="25000"/>
                  </a:schemeClr>
                </a:solidFill>
                <a:latin typeface="Abadi" panose="020B0604020104020204" pitchFamily="34" charset="0"/>
              </a:rPr>
              <a:t>The </a:t>
            </a:r>
            <a:r>
              <a:rPr lang="pt-BR" sz="2200" dirty="0" err="1">
                <a:solidFill>
                  <a:schemeClr val="accent3">
                    <a:lumMod val="25000"/>
                  </a:schemeClr>
                </a:solidFill>
                <a:latin typeface="Abadi" panose="020B0604020104020204" pitchFamily="34" charset="0"/>
              </a:rPr>
              <a:t>Descion</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Tree</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is</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chosen</a:t>
            </a:r>
            <a:r>
              <a:rPr lang="pt-BR" sz="2200" dirty="0">
                <a:solidFill>
                  <a:schemeClr val="accent3">
                    <a:lumMod val="25000"/>
                  </a:schemeClr>
                </a:solidFill>
                <a:latin typeface="Abadi" panose="020B0604020104020204" pitchFamily="34" charset="0"/>
              </a:rPr>
              <a:t> model for </a:t>
            </a:r>
            <a:r>
              <a:rPr lang="pt-BR" sz="2200" dirty="0" err="1">
                <a:solidFill>
                  <a:schemeClr val="accent3">
                    <a:lumMod val="25000"/>
                  </a:schemeClr>
                </a:solidFill>
                <a:latin typeface="Abadi" panose="020B0604020104020204" pitchFamily="34" charset="0"/>
              </a:rPr>
              <a:t>the</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support</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the</a:t>
            </a:r>
            <a:endParaRPr lang="pt-BR"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pt-B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predict</a:t>
            </a:r>
            <a:r>
              <a:rPr lang="pt-BR" sz="2200" dirty="0">
                <a:solidFill>
                  <a:schemeClr val="accent3">
                    <a:lumMod val="25000"/>
                  </a:schemeClr>
                </a:solidFill>
                <a:latin typeface="Abadi" panose="020B0604020104020204" pitchFamily="34" charset="0"/>
              </a:rPr>
              <a:t> the </a:t>
            </a:r>
            <a:r>
              <a:rPr lang="en-US" sz="2200" dirty="0">
                <a:solidFill>
                  <a:schemeClr val="accent3">
                    <a:lumMod val="25000"/>
                  </a:schemeClr>
                </a:solidFill>
                <a:latin typeface="Abadi" panose="020B0604020104020204" pitchFamily="34" charset="0"/>
              </a:rPr>
              <a:t> Falcon 9 first stage will land successfully.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375673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Executive Summary</a:t>
            </a:r>
          </a:p>
          <a:p>
            <a:pPr>
              <a:lnSpc>
                <a:spcPct val="120000"/>
              </a:lnSpc>
              <a:spcBef>
                <a:spcPts val="1400"/>
              </a:spcBef>
            </a:pPr>
            <a:r>
              <a:rPr lang="en-US" sz="2200" dirty="0">
                <a:solidFill>
                  <a:schemeClr val="accent3">
                    <a:lumMod val="25000"/>
                  </a:schemeClr>
                </a:solidFill>
                <a:latin typeface="Abadi"/>
              </a:rPr>
              <a:t>Data collection methodology:</a:t>
            </a:r>
          </a:p>
          <a:p>
            <a:pPr lvl="1">
              <a:lnSpc>
                <a:spcPct val="120000"/>
              </a:lnSpc>
              <a:spcBef>
                <a:spcPts val="1400"/>
              </a:spcBef>
            </a:pPr>
            <a:r>
              <a:rPr lang="en-US" sz="1900" dirty="0">
                <a:solidFill>
                  <a:schemeClr val="bg2">
                    <a:lumMod val="50000"/>
                  </a:schemeClr>
                </a:solidFill>
                <a:latin typeface="Abadi"/>
              </a:rPr>
              <a:t>Data Collection API Xpace4 </a:t>
            </a:r>
          </a:p>
          <a:p>
            <a:pPr lvl="1">
              <a:lnSpc>
                <a:spcPct val="120000"/>
              </a:lnSpc>
              <a:spcBef>
                <a:spcPts val="1400"/>
              </a:spcBef>
            </a:pPr>
            <a:r>
              <a:rPr lang="en-US" sz="1900" dirty="0">
                <a:solidFill>
                  <a:schemeClr val="bg2">
                    <a:lumMod val="50000"/>
                  </a:schemeClr>
                </a:solidFill>
                <a:latin typeface="Abadi"/>
              </a:rPr>
              <a:t>Data Web Scrapping Wikipedia</a:t>
            </a:r>
          </a:p>
          <a:p>
            <a:pPr>
              <a:lnSpc>
                <a:spcPct val="120000"/>
              </a:lnSpc>
              <a:spcBef>
                <a:spcPts val="1400"/>
              </a:spcBef>
            </a:pPr>
            <a:r>
              <a:rPr lang="en-US" sz="2200" dirty="0">
                <a:solidFill>
                  <a:schemeClr val="accent3">
                    <a:lumMod val="25000"/>
                  </a:schemeClr>
                </a:solidFill>
                <a:latin typeface="Abadi"/>
              </a:rPr>
              <a:t>Perform data wrangling</a:t>
            </a:r>
          </a:p>
          <a:p>
            <a:pPr lvl="1">
              <a:lnSpc>
                <a:spcPct val="100000"/>
              </a:lnSpc>
              <a:spcBef>
                <a:spcPts val="1400"/>
              </a:spcBef>
            </a:pPr>
            <a:r>
              <a:rPr lang="en-US" sz="1900" dirty="0">
                <a:solidFill>
                  <a:schemeClr val="bg2">
                    <a:lumMod val="50000"/>
                  </a:schemeClr>
                </a:solidFill>
                <a:latin typeface="Abadi"/>
              </a:rPr>
              <a:t>Enrich, normalize, standardized Data Collected. ,</a:t>
            </a:r>
          </a:p>
          <a:p>
            <a:pPr lvl="1">
              <a:lnSpc>
                <a:spcPct val="100000"/>
              </a:lnSpc>
              <a:spcBef>
                <a:spcPts val="1400"/>
              </a:spcBef>
            </a:pPr>
            <a:endParaRPr lang="en-US" sz="1900" dirty="0">
              <a:solidFill>
                <a:schemeClr val="bg2">
                  <a:lumMod val="50000"/>
                </a:schemeClr>
              </a:solidFill>
              <a:latin typeface="Abadi"/>
            </a:endParaRPr>
          </a:p>
          <a:p>
            <a:pPr lvl="1">
              <a:lnSpc>
                <a:spcPct val="100000"/>
              </a:lnSpc>
              <a:spcBef>
                <a:spcPts val="1400"/>
              </a:spcBef>
            </a:pPr>
            <a:endParaRPr lang="en-US" sz="1900" dirty="0">
              <a:solidFill>
                <a:schemeClr val="bg2">
                  <a:lumMod val="50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13950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Executive Summary</a:t>
            </a:r>
          </a:p>
          <a:p>
            <a:pPr>
              <a:lnSpc>
                <a:spcPct val="120000"/>
              </a:lnSpc>
              <a:spcBef>
                <a:spcPts val="1400"/>
              </a:spcBef>
            </a:pPr>
            <a:r>
              <a:rPr lang="en-US" sz="2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2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2200" dirty="0">
                <a:solidFill>
                  <a:schemeClr val="accent3">
                    <a:lumMod val="25000"/>
                  </a:schemeClr>
                </a:solidFill>
                <a:latin typeface="Abadi"/>
              </a:rPr>
              <a:t>Perform predictive analysis using classification models</a:t>
            </a:r>
          </a:p>
          <a:p>
            <a:pPr lvl="1">
              <a:lnSpc>
                <a:spcPct val="120000"/>
              </a:lnSpc>
              <a:spcBef>
                <a:spcPts val="1400"/>
              </a:spcBef>
            </a:pPr>
            <a:r>
              <a:rPr lang="en-US" sz="1900" dirty="0">
                <a:solidFill>
                  <a:schemeClr val="bg2">
                    <a:lumMod val="50000"/>
                  </a:schemeClr>
                </a:solidFill>
                <a:latin typeface="Abadi"/>
              </a:rPr>
              <a:t>Data were collected, normalized, standardized and split   in training and test data sets and evaluated by four different classification models, to get the accuracy of each model evaluated. </a:t>
            </a:r>
            <a:endParaRPr lang="en-US" sz="19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411073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GB" sz="1900" dirty="0"/>
              <a:t>Datasets were collected from SpaceX API (https://api.spacexdata.com/v4/rockets/)  from python client API code.</a:t>
            </a:r>
          </a:p>
          <a:p>
            <a:pPr lvl="2">
              <a:lnSpc>
                <a:spcPct val="100000"/>
              </a:lnSpc>
              <a:spcBef>
                <a:spcPts val="1400"/>
              </a:spcBef>
            </a:pPr>
            <a:r>
              <a:rPr lang="en-GB" sz="1600" dirty="0">
                <a:solidFill>
                  <a:schemeClr val="accent3">
                    <a:lumMod val="25000"/>
                  </a:schemeClr>
                </a:solidFill>
                <a:latin typeface="Abadi" panose="020B0604020104020204" pitchFamily="34" charset="0"/>
              </a:rPr>
              <a:t>Elementary labels columns </a:t>
            </a:r>
            <a:endParaRPr lang="en-US" sz="1600" dirty="0">
              <a:solidFill>
                <a:schemeClr val="accent3">
                  <a:lumMod val="25000"/>
                </a:schemeClr>
              </a:solidFill>
              <a:latin typeface="Abadi" panose="020B0604020104020204" pitchFamily="34" charset="0"/>
            </a:endParaRPr>
          </a:p>
          <a:p>
            <a:pPr marL="914400" lvl="2" indent="0">
              <a:lnSpc>
                <a:spcPct val="100000"/>
              </a:lnSpc>
              <a:spcBef>
                <a:spcPts val="1400"/>
              </a:spcBef>
              <a:buNone/>
            </a:pPr>
            <a:endParaRPr lang="en-GB" sz="1500" dirty="0"/>
          </a:p>
          <a:p>
            <a:pPr lvl="1">
              <a:lnSpc>
                <a:spcPct val="100000"/>
              </a:lnSpc>
              <a:spcBef>
                <a:spcPts val="1400"/>
              </a:spcBef>
            </a:pPr>
            <a:r>
              <a:rPr lang="en-GB" sz="1900" dirty="0"/>
              <a:t>Dataset from Wikipedia (https://en.wikipedia.org/wiki/List_of_Falcon/_9/_and_Falcon_Heavy_launches), using web scraping python BeatfullSoup api. </a:t>
            </a:r>
          </a:p>
          <a:p>
            <a:pPr lvl="2">
              <a:lnSpc>
                <a:spcPct val="100000"/>
              </a:lnSpc>
              <a:spcBef>
                <a:spcPts val="1400"/>
              </a:spcBef>
            </a:pPr>
            <a:r>
              <a:rPr lang="en-US" sz="1600" dirty="0">
                <a:solidFill>
                  <a:schemeClr val="accent3">
                    <a:lumMod val="25000"/>
                  </a:schemeClr>
                </a:solidFill>
                <a:latin typeface="Abadi" panose="020B0604020104020204" pitchFamily="34" charset="0"/>
              </a:rPr>
              <a:t>Complement Data labels columns</a:t>
            </a:r>
          </a:p>
          <a:p>
            <a:pPr lvl="2">
              <a:lnSpc>
                <a:spcPct val="100000"/>
              </a:lnSpc>
              <a:spcBef>
                <a:spcPts val="1400"/>
              </a:spcBef>
            </a:pPr>
            <a:endParaRPr lang="en-GB" sz="1500" dirty="0"/>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GB" sz="1900" dirty="0">
                <a:latin typeface="Abadi" panose="020B0604020104020204" pitchFamily="34" charset="0"/>
              </a:rPr>
              <a:t>SpaceX offers a public API from where data do be collected. </a:t>
            </a:r>
          </a:p>
          <a:p>
            <a:pPr>
              <a:lnSpc>
                <a:spcPct val="100000"/>
              </a:lnSpc>
              <a:spcBef>
                <a:spcPts val="1400"/>
              </a:spcBef>
            </a:pPr>
            <a:r>
              <a:rPr lang="en-US" sz="1900" dirty="0">
                <a:solidFill>
                  <a:schemeClr val="accent3">
                    <a:lumMod val="25000"/>
                  </a:schemeClr>
                </a:solidFill>
                <a:latin typeface="Abadi" panose="020B0604020104020204" pitchFamily="34" charset="0"/>
              </a:rPr>
              <a:t>GitHub URL of the completed SpaceX API calls notebook: </a:t>
            </a:r>
            <a:r>
              <a:rPr lang="en-US" sz="1600" dirty="0">
                <a:solidFill>
                  <a:srgbClr val="1C7DDB"/>
                </a:solidFill>
                <a:latin typeface="Abadi" panose="020B0604020104020204" pitchFamily="34" charset="0"/>
                <a:hlinkClick r:id="rId3"/>
              </a:rPr>
              <a:t>https://github.com/FabioFerri2907/IBMDataScience/blob/master/Curso10-Applied%20Data%20Science%20Capstone/Week1/Lab1-DataCollecting-API.ipynb</a:t>
            </a:r>
            <a:endParaRPr lang="en-US" sz="1600" dirty="0">
              <a:solidFill>
                <a:srgbClr val="1C7DDB"/>
              </a:solidFill>
              <a:latin typeface="Abadi" panose="020B0604020104020204" pitchFamily="34" charset="0"/>
            </a:endParaRPr>
          </a:p>
          <a:p>
            <a:pPr>
              <a:lnSpc>
                <a:spcPct val="100000"/>
              </a:lnSpc>
              <a:spcBef>
                <a:spcPts val="1400"/>
              </a:spcBef>
            </a:pPr>
            <a:endParaRPr lang="en-US" sz="1600" dirty="0">
              <a:solidFill>
                <a:srgbClr val="1C7DDB"/>
              </a:solidFill>
              <a:latin typeface="Abadi" panose="020B0604020104020204" pitchFamily="34" charset="0"/>
            </a:endParaRPr>
          </a:p>
          <a:p>
            <a:pPr>
              <a:lnSpc>
                <a:spcPct val="100000"/>
              </a:lnSpc>
              <a:spcBef>
                <a:spcPts val="1400"/>
              </a:spcBef>
            </a:pPr>
            <a:endParaRPr lang="en-US" sz="16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tângulo: Cantos Arredondados 1">
            <a:extLst>
              <a:ext uri="{FF2B5EF4-FFF2-40B4-BE49-F238E27FC236}">
                <a16:creationId xmlns:a16="http://schemas.microsoft.com/office/drawing/2014/main" id="{5FA5CD66-9DA1-4FB6-CF06-A7607280A4AF}"/>
              </a:ext>
            </a:extLst>
          </p:cNvPr>
          <p:cNvSpPr/>
          <p:nvPr/>
        </p:nvSpPr>
        <p:spPr>
          <a:xfrm>
            <a:off x="6629192" y="1945759"/>
            <a:ext cx="4023140" cy="9356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and parse the SpaceX launch data using the GET request</a:t>
            </a:r>
          </a:p>
          <a:p>
            <a:pPr algn="ctr"/>
            <a:endParaRPr lang="pt-BR" dirty="0"/>
          </a:p>
        </p:txBody>
      </p:sp>
      <p:sp>
        <p:nvSpPr>
          <p:cNvPr id="7" name="Retângulo: Cantos Arredondados 6">
            <a:extLst>
              <a:ext uri="{FF2B5EF4-FFF2-40B4-BE49-F238E27FC236}">
                <a16:creationId xmlns:a16="http://schemas.microsoft.com/office/drawing/2014/main" id="{48B0BAF2-4127-016C-B90A-8D011530636A}"/>
              </a:ext>
            </a:extLst>
          </p:cNvPr>
          <p:cNvSpPr/>
          <p:nvPr/>
        </p:nvSpPr>
        <p:spPr>
          <a:xfrm>
            <a:off x="7489474" y="3261979"/>
            <a:ext cx="2302575" cy="9356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 Falcon 9 </a:t>
            </a:r>
          </a:p>
          <a:p>
            <a:pPr algn="ctr"/>
            <a:r>
              <a:rPr lang="pt-BR" dirty="0"/>
              <a:t> </a:t>
            </a:r>
          </a:p>
        </p:txBody>
      </p:sp>
      <p:sp>
        <p:nvSpPr>
          <p:cNvPr id="8" name="Retângulo: Cantos Arredondados 7">
            <a:extLst>
              <a:ext uri="{FF2B5EF4-FFF2-40B4-BE49-F238E27FC236}">
                <a16:creationId xmlns:a16="http://schemas.microsoft.com/office/drawing/2014/main" id="{69CC4A50-4F01-4E65-FBA3-2E87A9689E5D}"/>
              </a:ext>
            </a:extLst>
          </p:cNvPr>
          <p:cNvSpPr/>
          <p:nvPr/>
        </p:nvSpPr>
        <p:spPr>
          <a:xfrm>
            <a:off x="7563484" y="4626928"/>
            <a:ext cx="2302575" cy="9356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a:p>
            <a:pPr algn="ctr"/>
            <a:r>
              <a:rPr lang="pt-BR" dirty="0"/>
              <a:t>Dealing </a:t>
            </a:r>
            <a:r>
              <a:rPr lang="en-US" dirty="0"/>
              <a:t>with</a:t>
            </a:r>
            <a:r>
              <a:rPr lang="pt-BR" dirty="0"/>
              <a:t> </a:t>
            </a:r>
            <a:r>
              <a:rPr lang="pt-BR" dirty="0" err="1"/>
              <a:t>Missing</a:t>
            </a:r>
            <a:r>
              <a:rPr lang="pt-BR" dirty="0"/>
              <a:t> </a:t>
            </a:r>
            <a:r>
              <a:rPr lang="pt-BR" dirty="0" err="1"/>
              <a:t>Values</a:t>
            </a:r>
            <a:endParaRPr lang="pt-BR" dirty="0"/>
          </a:p>
          <a:p>
            <a:pPr algn="ctr"/>
            <a:r>
              <a:rPr lang="en-US" dirty="0"/>
              <a:t> </a:t>
            </a:r>
          </a:p>
          <a:p>
            <a:pPr algn="ctr"/>
            <a:r>
              <a:rPr lang="pt-BR" dirty="0"/>
              <a:t> </a:t>
            </a: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3224</TotalTime>
  <Words>1963</Words>
  <Application>Microsoft Office PowerPoint</Application>
  <PresentationFormat>Widescreen</PresentationFormat>
  <Paragraphs>259</Paragraphs>
  <Slides>46</Slides>
  <Notes>5</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46</vt:i4>
      </vt:variant>
    </vt:vector>
  </HeadingPairs>
  <TitlesOfParts>
    <vt:vector size="54" baseType="lpstr">
      <vt:lpstr>Abadi</vt:lpstr>
      <vt:lpstr>-apple-system</vt:lpstr>
      <vt:lpstr>Arial</vt:lpstr>
      <vt:lpstr>Calibri</vt:lpstr>
      <vt:lpstr>Calibri Light</vt:lpstr>
      <vt:lpstr>IBM Plex Mono SemiBold</vt:lpstr>
      <vt:lpstr>IBM Plex Mono Text</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FFERRI</cp:lastModifiedBy>
  <cp:revision>250</cp:revision>
  <dcterms:created xsi:type="dcterms:W3CDTF">2021-04-29T18:58:34Z</dcterms:created>
  <dcterms:modified xsi:type="dcterms:W3CDTF">2023-02-14T17:23:45Z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